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4" r:id="rId4"/>
    <p:sldId id="271" r:id="rId5"/>
    <p:sldId id="272" r:id="rId6"/>
    <p:sldId id="268" r:id="rId7"/>
    <p:sldId id="273" r:id="rId8"/>
    <p:sldId id="274" r:id="rId9"/>
    <p:sldId id="269" r:id="rId10"/>
    <p:sldId id="275" r:id="rId11"/>
    <p:sldId id="276" r:id="rId12"/>
    <p:sldId id="284" r:id="rId13"/>
    <p:sldId id="288" r:id="rId14"/>
    <p:sldId id="270" r:id="rId15"/>
    <p:sldId id="277" r:id="rId16"/>
    <p:sldId id="278" r:id="rId17"/>
    <p:sldId id="261" r:id="rId18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8D61"/>
    <a:srgbClr val="806795"/>
    <a:srgbClr val="F59508"/>
    <a:srgbClr val="17A457"/>
    <a:srgbClr val="149FC7"/>
    <a:srgbClr val="E65706"/>
    <a:srgbClr val="A22318"/>
    <a:srgbClr val="0B5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4.xml"/><Relationship Id="rId7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cer搜索：半想象现实   http://chn.docer.com/works/?userid=199927538"/>
          <p:cNvSpPr txBox="1"/>
          <p:nvPr/>
        </p:nvSpPr>
        <p:spPr>
          <a:xfrm>
            <a:off x="1002298" y="1058446"/>
            <a:ext cx="101874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rgbClr val="806697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基于微服务下的新零售</a:t>
            </a:r>
            <a:endParaRPr lang="en-US" altLang="zh-CN" sz="7200" spc="600" dirty="0">
              <a:solidFill>
                <a:srgbClr val="806697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  <a:p>
            <a:pPr algn="ctr"/>
            <a:r>
              <a:rPr lang="zh-CN" altLang="en-US" sz="7200" spc="600" dirty="0">
                <a:solidFill>
                  <a:srgbClr val="806697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电商平台管理系统设计</a:t>
            </a:r>
          </a:p>
        </p:txBody>
      </p:sp>
      <p:sp>
        <p:nvSpPr>
          <p:cNvPr id="9" name="Docer搜索：半想象现实   http://chn.docer.com/works/?userid=199927538"/>
          <p:cNvSpPr/>
          <p:nvPr/>
        </p:nvSpPr>
        <p:spPr>
          <a:xfrm>
            <a:off x="2748969" y="4345287"/>
            <a:ext cx="6344628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造字工房悦黑 G0v1" charset="-122"/>
                <a:sym typeface="+mn-ea"/>
              </a:rPr>
              <a:t>Design of new retail e-commerce platform 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造字工房悦黑 G0v1" charset="-122"/>
                <a:sym typeface="+mn-ea"/>
              </a:rPr>
              <a:t>management system base on microservice</a:t>
            </a:r>
            <a:endParaRPr lang="en-US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造字工房悦黑 G0v1" charset="-122"/>
              <a:sym typeface="+mn-ea"/>
            </a:endParaRPr>
          </a:p>
        </p:txBody>
      </p:sp>
      <p:sp>
        <p:nvSpPr>
          <p:cNvPr id="48" name="Docer搜索：半想象现实   http://chn.docer.com/works/?userid=199927538"/>
          <p:cNvSpPr/>
          <p:nvPr/>
        </p:nvSpPr>
        <p:spPr>
          <a:xfrm>
            <a:off x="3850005" y="3658870"/>
            <a:ext cx="1790065" cy="582295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答辩人：王刚</a:t>
            </a:r>
          </a:p>
        </p:txBody>
      </p:sp>
      <p:sp>
        <p:nvSpPr>
          <p:cNvPr id="55" name="Docer搜索：半想象现实   http://chn.docer.com/works/?userid=199927538"/>
          <p:cNvSpPr/>
          <p:nvPr/>
        </p:nvSpPr>
        <p:spPr>
          <a:xfrm>
            <a:off x="6463665" y="3658235"/>
            <a:ext cx="1985010" cy="58293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指导教师：张鑫睿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6319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系统数据库设计</a:t>
            </a: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470" y="1976120"/>
            <a:ext cx="4401185" cy="31800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5365" y="2211705"/>
            <a:ext cx="3692525" cy="265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  <a:buClrTx/>
              <a:buSzTx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通过使用MySQL数据库和前端页面、后台程序的连接，把数据库的信息以网页的方式向用户来展现。</a:t>
            </a:r>
          </a:p>
          <a:p>
            <a:pPr algn="l">
              <a:lnSpc>
                <a:spcPct val="130000"/>
              </a:lnSpc>
              <a:buClrTx/>
              <a:buSzTx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数据库的名称为php_test，根据博客系统的需求分析，建立了5张表，它们分别用户表（user）、分类表（classify）、文章表（content）、评论表（comment）、日志表（log）。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系统功能设计</a:t>
            </a:r>
          </a:p>
        </p:txBody>
      </p:sp>
      <p:pic>
        <p:nvPicPr>
          <p:cNvPr id="10" name="图片 9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6590" y="2004060"/>
            <a:ext cx="5739765" cy="306260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916420" y="2296160"/>
            <a:ext cx="3397885" cy="2266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120"/>
              </a:lnSpc>
            </a:pPr>
            <a:r>
              <a:rPr lang="zh-CN" altLang="en-US" sz="1600"/>
              <a:t>博客系统的功能主要可以实现的是管理员对普通用户的管控，对普通用户发表的观点意见和文章进行审查，有权对其做出删除，修改等决策。普通用户可以做到对自己发表的文章进行一系列的管理，可以对文章实现查看、修改、删除，发表对其他博客的评论等。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系统界面介绍</a:t>
            </a:r>
          </a:p>
        </p:txBody>
      </p:sp>
      <p:pic>
        <p:nvPicPr>
          <p:cNvPr id="2" name="图片 1" descr="图片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36345" y="1355725"/>
            <a:ext cx="3209925" cy="51149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6345" y="98742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系统前台页面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60950" y="98742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用户后台页面</a:t>
            </a:r>
          </a:p>
        </p:txBody>
      </p:sp>
      <p:pic>
        <p:nvPicPr>
          <p:cNvPr id="5" name="图片 4" descr="图片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060950" y="1432560"/>
            <a:ext cx="5320665" cy="2545080"/>
          </a:xfrm>
          <a:prstGeom prst="rect">
            <a:avLst/>
          </a:prstGeom>
        </p:spPr>
      </p:pic>
      <p:pic>
        <p:nvPicPr>
          <p:cNvPr id="6" name="图片 5" descr="图片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057140" y="4404995"/>
            <a:ext cx="5324475" cy="20656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60950" y="403669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管理员后台页面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系统界面介绍</a:t>
            </a:r>
          </a:p>
        </p:txBody>
      </p:sp>
      <p:pic>
        <p:nvPicPr>
          <p:cNvPr id="5" name="图片 4" descr="图片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5" y="1517015"/>
            <a:ext cx="3543300" cy="5139690"/>
          </a:xfrm>
          <a:prstGeom prst="rect">
            <a:avLst/>
          </a:prstGeom>
        </p:spPr>
      </p:pic>
      <p:pic>
        <p:nvPicPr>
          <p:cNvPr id="6" name="图片 5" descr="图片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870" y="4017645"/>
            <a:ext cx="4137025" cy="2639060"/>
          </a:xfrm>
          <a:prstGeom prst="rect">
            <a:avLst/>
          </a:prstGeom>
        </p:spPr>
      </p:pic>
      <p:pic>
        <p:nvPicPr>
          <p:cNvPr id="7" name="图片 6" descr="图片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870" y="1517015"/>
            <a:ext cx="4521835" cy="21405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457325" y="114871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文章展示页面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436870" y="114871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发表文章页面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436870" y="364934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文章分类页面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 </a:t>
            </a: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04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总结与致谢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</a:t>
            </a:r>
          </a:p>
        </p:txBody>
      </p:sp>
      <p:grpSp>
        <p:nvGrpSpPr>
          <p:cNvPr id="5" name="Docer搜索：半想象现实   http://chn.docer.com/works/?userid=199927538"/>
          <p:cNvGrpSpPr/>
          <p:nvPr/>
        </p:nvGrpSpPr>
        <p:grpSpPr>
          <a:xfrm>
            <a:off x="290830" y="2192519"/>
            <a:ext cx="5940114" cy="2979690"/>
            <a:chOff x="0" y="2186804"/>
            <a:chExt cx="5940114" cy="2979690"/>
          </a:xfrm>
          <a:solidFill>
            <a:srgbClr val="C97857"/>
          </a:solidFill>
        </p:grpSpPr>
        <p:sp>
          <p:nvSpPr>
            <p:cNvPr id="7" name="任意多边形 6"/>
            <p:cNvSpPr/>
            <p:nvPr/>
          </p:nvSpPr>
          <p:spPr>
            <a:xfrm>
              <a:off x="1" y="2186804"/>
              <a:ext cx="2747506" cy="1096302"/>
            </a:xfrm>
            <a:custGeom>
              <a:avLst/>
              <a:gdLst>
                <a:gd name="connsiteX0" fmla="*/ 2191679 w 2747506"/>
                <a:gd name="connsiteY0" fmla="*/ 151816 h 1096302"/>
                <a:gd name="connsiteX1" fmla="*/ 1787668 w 2747506"/>
                <a:gd name="connsiteY1" fmla="*/ 548151 h 1096302"/>
                <a:gd name="connsiteX2" fmla="*/ 2110257 w 2747506"/>
                <a:gd name="connsiteY2" fmla="*/ 936434 h 1096302"/>
                <a:gd name="connsiteX3" fmla="*/ 2178119 w 2747506"/>
                <a:gd name="connsiteY3" fmla="*/ 943145 h 1096302"/>
                <a:gd name="connsiteX4" fmla="*/ 2205239 w 2747506"/>
                <a:gd name="connsiteY4" fmla="*/ 943145 h 1096302"/>
                <a:gd name="connsiteX5" fmla="*/ 2273101 w 2747506"/>
                <a:gd name="connsiteY5" fmla="*/ 936434 h 1096302"/>
                <a:gd name="connsiteX6" fmla="*/ 2595690 w 2747506"/>
                <a:gd name="connsiteY6" fmla="*/ 548151 h 1096302"/>
                <a:gd name="connsiteX7" fmla="*/ 2191679 w 2747506"/>
                <a:gd name="connsiteY7" fmla="*/ 151816 h 1096302"/>
                <a:gd name="connsiteX8" fmla="*/ 2191679 w 2747506"/>
                <a:gd name="connsiteY8" fmla="*/ 0 h 1096302"/>
                <a:gd name="connsiteX9" fmla="*/ 2747506 w 2747506"/>
                <a:gd name="connsiteY9" fmla="*/ 548151 h 1096302"/>
                <a:gd name="connsiteX10" fmla="*/ 2303698 w 2747506"/>
                <a:gd name="connsiteY10" fmla="*/ 1085166 h 1096302"/>
                <a:gd name="connsiteX11" fmla="*/ 2241520 w 2747506"/>
                <a:gd name="connsiteY11" fmla="*/ 1091347 h 1096302"/>
                <a:gd name="connsiteX12" fmla="*/ 2241520 w 2747506"/>
                <a:gd name="connsiteY12" fmla="*/ 1096302 h 1096302"/>
                <a:gd name="connsiteX13" fmla="*/ 2191679 w 2747506"/>
                <a:gd name="connsiteY13" fmla="*/ 1096302 h 1096302"/>
                <a:gd name="connsiteX14" fmla="*/ 0 w 2747506"/>
                <a:gd name="connsiteY14" fmla="*/ 1096302 h 1096302"/>
                <a:gd name="connsiteX15" fmla="*/ 0 w 2747506"/>
                <a:gd name="connsiteY15" fmla="*/ 943145 h 1096302"/>
                <a:gd name="connsiteX16" fmla="*/ 1807736 w 2747506"/>
                <a:gd name="connsiteY16" fmla="*/ 943145 h 1096302"/>
                <a:gd name="connsiteX17" fmla="*/ 1798650 w 2747506"/>
                <a:gd name="connsiteY17" fmla="*/ 935752 h 1096302"/>
                <a:gd name="connsiteX18" fmla="*/ 1635852 w 2747506"/>
                <a:gd name="connsiteY18" fmla="*/ 548151 h 1096302"/>
                <a:gd name="connsiteX19" fmla="*/ 2191679 w 2747506"/>
                <a:gd name="connsiteY19" fmla="*/ 0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7506" h="1096302">
                  <a:moveTo>
                    <a:pt x="2191679" y="151816"/>
                  </a:moveTo>
                  <a:cubicBezTo>
                    <a:pt x="1968550" y="151816"/>
                    <a:pt x="1787668" y="329261"/>
                    <a:pt x="1787668" y="548151"/>
                  </a:cubicBezTo>
                  <a:cubicBezTo>
                    <a:pt x="1787668" y="739680"/>
                    <a:pt x="1926156" y="899477"/>
                    <a:pt x="2110257" y="936434"/>
                  </a:cubicBezTo>
                  <a:lnTo>
                    <a:pt x="2178119" y="943145"/>
                  </a:lnTo>
                  <a:lnTo>
                    <a:pt x="2205239" y="943145"/>
                  </a:lnTo>
                  <a:lnTo>
                    <a:pt x="2273101" y="936434"/>
                  </a:lnTo>
                  <a:cubicBezTo>
                    <a:pt x="2457202" y="899477"/>
                    <a:pt x="2595690" y="739680"/>
                    <a:pt x="2595690" y="548151"/>
                  </a:cubicBezTo>
                  <a:cubicBezTo>
                    <a:pt x="2595690" y="329261"/>
                    <a:pt x="2414808" y="151816"/>
                    <a:pt x="2191679" y="151816"/>
                  </a:cubicBezTo>
                  <a:close/>
                  <a:moveTo>
                    <a:pt x="2191679" y="0"/>
                  </a:moveTo>
                  <a:cubicBezTo>
                    <a:pt x="2498654" y="0"/>
                    <a:pt x="2747506" y="245416"/>
                    <a:pt x="2747506" y="548151"/>
                  </a:cubicBezTo>
                  <a:cubicBezTo>
                    <a:pt x="2747506" y="813044"/>
                    <a:pt x="2556979" y="1034053"/>
                    <a:pt x="2303698" y="1085166"/>
                  </a:cubicBezTo>
                  <a:lnTo>
                    <a:pt x="2241520" y="1091347"/>
                  </a:lnTo>
                  <a:lnTo>
                    <a:pt x="2241520" y="1096302"/>
                  </a:lnTo>
                  <a:lnTo>
                    <a:pt x="2191679" y="1096302"/>
                  </a:lnTo>
                  <a:lnTo>
                    <a:pt x="0" y="1096302"/>
                  </a:lnTo>
                  <a:lnTo>
                    <a:pt x="0" y="943145"/>
                  </a:lnTo>
                  <a:lnTo>
                    <a:pt x="1807736" y="943145"/>
                  </a:lnTo>
                  <a:lnTo>
                    <a:pt x="1798650" y="935752"/>
                  </a:lnTo>
                  <a:cubicBezTo>
                    <a:pt x="1698065" y="836556"/>
                    <a:pt x="1635852" y="699518"/>
                    <a:pt x="1635852" y="548151"/>
                  </a:cubicBezTo>
                  <a:cubicBezTo>
                    <a:pt x="1635852" y="245416"/>
                    <a:pt x="1884704" y="0"/>
                    <a:pt x="2191679" y="0"/>
                  </a:cubicBezTo>
                  <a:close/>
                </a:path>
              </a:pathLst>
            </a:custGeom>
            <a:solidFill>
              <a:srgbClr val="518D6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0" y="2668151"/>
              <a:ext cx="5940114" cy="1096302"/>
            </a:xfrm>
            <a:custGeom>
              <a:avLst/>
              <a:gdLst>
                <a:gd name="connsiteX0" fmla="*/ 5384287 w 5940114"/>
                <a:gd name="connsiteY0" fmla="*/ 151816 h 1096302"/>
                <a:gd name="connsiteX1" fmla="*/ 4980276 w 5940114"/>
                <a:gd name="connsiteY1" fmla="*/ 548151 h 1096302"/>
                <a:gd name="connsiteX2" fmla="*/ 5302865 w 5940114"/>
                <a:gd name="connsiteY2" fmla="*/ 936434 h 1096302"/>
                <a:gd name="connsiteX3" fmla="*/ 5370727 w 5940114"/>
                <a:gd name="connsiteY3" fmla="*/ 943145 h 1096302"/>
                <a:gd name="connsiteX4" fmla="*/ 5384286 w 5940114"/>
                <a:gd name="connsiteY4" fmla="*/ 943145 h 1096302"/>
                <a:gd name="connsiteX5" fmla="*/ 5384286 w 5940114"/>
                <a:gd name="connsiteY5" fmla="*/ 944486 h 1096302"/>
                <a:gd name="connsiteX6" fmla="*/ 5384287 w 5940114"/>
                <a:gd name="connsiteY6" fmla="*/ 944486 h 1096302"/>
                <a:gd name="connsiteX7" fmla="*/ 5788298 w 5940114"/>
                <a:gd name="connsiteY7" fmla="*/ 548151 h 1096302"/>
                <a:gd name="connsiteX8" fmla="*/ 5384287 w 5940114"/>
                <a:gd name="connsiteY8" fmla="*/ 151816 h 1096302"/>
                <a:gd name="connsiteX9" fmla="*/ 5384287 w 5940114"/>
                <a:gd name="connsiteY9" fmla="*/ 0 h 1096302"/>
                <a:gd name="connsiteX10" fmla="*/ 5940114 w 5940114"/>
                <a:gd name="connsiteY10" fmla="*/ 548151 h 1096302"/>
                <a:gd name="connsiteX11" fmla="*/ 5384287 w 5940114"/>
                <a:gd name="connsiteY11" fmla="*/ 1096302 h 1096302"/>
                <a:gd name="connsiteX12" fmla="*/ 5384277 w 5940114"/>
                <a:gd name="connsiteY12" fmla="*/ 1096301 h 1096302"/>
                <a:gd name="connsiteX13" fmla="*/ 0 w 5940114"/>
                <a:gd name="connsiteY13" fmla="*/ 1096301 h 1096302"/>
                <a:gd name="connsiteX14" fmla="*/ 0 w 5940114"/>
                <a:gd name="connsiteY14" fmla="*/ 943145 h 1096302"/>
                <a:gd name="connsiteX15" fmla="*/ 5000344 w 5940114"/>
                <a:gd name="connsiteY15" fmla="*/ 943145 h 1096302"/>
                <a:gd name="connsiteX16" fmla="*/ 4991258 w 5940114"/>
                <a:gd name="connsiteY16" fmla="*/ 935752 h 1096302"/>
                <a:gd name="connsiteX17" fmla="*/ 4828460 w 5940114"/>
                <a:gd name="connsiteY17" fmla="*/ 548151 h 1096302"/>
                <a:gd name="connsiteX18" fmla="*/ 5384287 w 5940114"/>
                <a:gd name="connsiteY18" fmla="*/ 0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40114" h="1096302">
                  <a:moveTo>
                    <a:pt x="5384287" y="151816"/>
                  </a:moveTo>
                  <a:cubicBezTo>
                    <a:pt x="5161158" y="151816"/>
                    <a:pt x="4980276" y="329261"/>
                    <a:pt x="4980276" y="548151"/>
                  </a:cubicBezTo>
                  <a:cubicBezTo>
                    <a:pt x="4980276" y="739680"/>
                    <a:pt x="5118764" y="899477"/>
                    <a:pt x="5302865" y="936434"/>
                  </a:cubicBezTo>
                  <a:lnTo>
                    <a:pt x="5370727" y="943145"/>
                  </a:lnTo>
                  <a:lnTo>
                    <a:pt x="5384286" y="943145"/>
                  </a:lnTo>
                  <a:lnTo>
                    <a:pt x="5384286" y="944486"/>
                  </a:lnTo>
                  <a:lnTo>
                    <a:pt x="5384287" y="944486"/>
                  </a:lnTo>
                  <a:cubicBezTo>
                    <a:pt x="5607416" y="944486"/>
                    <a:pt x="5788298" y="767041"/>
                    <a:pt x="5788298" y="548151"/>
                  </a:cubicBezTo>
                  <a:cubicBezTo>
                    <a:pt x="5788298" y="329261"/>
                    <a:pt x="5607416" y="151816"/>
                    <a:pt x="5384287" y="151816"/>
                  </a:cubicBezTo>
                  <a:close/>
                  <a:moveTo>
                    <a:pt x="5384287" y="0"/>
                  </a:moveTo>
                  <a:cubicBezTo>
                    <a:pt x="5691262" y="0"/>
                    <a:pt x="5940114" y="245416"/>
                    <a:pt x="5940114" y="548151"/>
                  </a:cubicBezTo>
                  <a:cubicBezTo>
                    <a:pt x="5940114" y="850886"/>
                    <a:pt x="5691262" y="1096302"/>
                    <a:pt x="5384287" y="1096302"/>
                  </a:cubicBezTo>
                  <a:lnTo>
                    <a:pt x="5384277" y="1096301"/>
                  </a:lnTo>
                  <a:lnTo>
                    <a:pt x="0" y="1096301"/>
                  </a:lnTo>
                  <a:lnTo>
                    <a:pt x="0" y="943145"/>
                  </a:lnTo>
                  <a:lnTo>
                    <a:pt x="5000344" y="943145"/>
                  </a:lnTo>
                  <a:lnTo>
                    <a:pt x="4991258" y="935752"/>
                  </a:lnTo>
                  <a:cubicBezTo>
                    <a:pt x="4890673" y="836556"/>
                    <a:pt x="4828460" y="699518"/>
                    <a:pt x="4828460" y="548151"/>
                  </a:cubicBezTo>
                  <a:cubicBezTo>
                    <a:pt x="4828460" y="245416"/>
                    <a:pt x="5077312" y="0"/>
                    <a:pt x="5384287" y="0"/>
                  </a:cubicBezTo>
                  <a:close/>
                </a:path>
              </a:pathLst>
            </a:custGeom>
            <a:solidFill>
              <a:srgbClr val="A22318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" y="4070192"/>
              <a:ext cx="5096805" cy="1096302"/>
            </a:xfrm>
            <a:custGeom>
              <a:avLst/>
              <a:gdLst>
                <a:gd name="connsiteX0" fmla="*/ 4547356 w 5096805"/>
                <a:gd name="connsiteY0" fmla="*/ 152447 h 1096302"/>
                <a:gd name="connsiteX1" fmla="*/ 4547356 w 5096805"/>
                <a:gd name="connsiteY1" fmla="*/ 153159 h 1096302"/>
                <a:gd name="connsiteX2" fmla="*/ 4527398 w 5096805"/>
                <a:gd name="connsiteY2" fmla="*/ 153159 h 1096302"/>
                <a:gd name="connsiteX3" fmla="*/ 4459556 w 5096805"/>
                <a:gd name="connsiteY3" fmla="*/ 159868 h 1096302"/>
                <a:gd name="connsiteX4" fmla="*/ 4136967 w 5096805"/>
                <a:gd name="connsiteY4" fmla="*/ 548151 h 1096302"/>
                <a:gd name="connsiteX5" fmla="*/ 4540978 w 5096805"/>
                <a:gd name="connsiteY5" fmla="*/ 944486 h 1096302"/>
                <a:gd name="connsiteX6" fmla="*/ 4944989 w 5096805"/>
                <a:gd name="connsiteY6" fmla="*/ 548151 h 1096302"/>
                <a:gd name="connsiteX7" fmla="*/ 4622401 w 5096805"/>
                <a:gd name="connsiteY7" fmla="*/ 159868 h 1096302"/>
                <a:gd name="connsiteX8" fmla="*/ 4540978 w 5096805"/>
                <a:gd name="connsiteY8" fmla="*/ 0 h 1096302"/>
                <a:gd name="connsiteX9" fmla="*/ 4540998 w 5096805"/>
                <a:gd name="connsiteY9" fmla="*/ 2 h 1096302"/>
                <a:gd name="connsiteX10" fmla="*/ 4547356 w 5096805"/>
                <a:gd name="connsiteY10" fmla="*/ 2 h 1096302"/>
                <a:gd name="connsiteX11" fmla="*/ 4547356 w 5096805"/>
                <a:gd name="connsiteY11" fmla="*/ 634 h 1096302"/>
                <a:gd name="connsiteX12" fmla="*/ 4652997 w 5096805"/>
                <a:gd name="connsiteY12" fmla="*/ 11137 h 1096302"/>
                <a:gd name="connsiteX13" fmla="*/ 5096805 w 5096805"/>
                <a:gd name="connsiteY13" fmla="*/ 548151 h 1096302"/>
                <a:gd name="connsiteX14" fmla="*/ 4540978 w 5096805"/>
                <a:gd name="connsiteY14" fmla="*/ 1096302 h 1096302"/>
                <a:gd name="connsiteX15" fmla="*/ 3985151 w 5096805"/>
                <a:gd name="connsiteY15" fmla="*/ 548151 h 1096302"/>
                <a:gd name="connsiteX16" fmla="*/ 4147949 w 5096805"/>
                <a:gd name="connsiteY16" fmla="*/ 160550 h 1096302"/>
                <a:gd name="connsiteX17" fmla="*/ 4157032 w 5096805"/>
                <a:gd name="connsiteY17" fmla="*/ 153159 h 1096302"/>
                <a:gd name="connsiteX18" fmla="*/ 0 w 5096805"/>
                <a:gd name="connsiteY18" fmla="*/ 153159 h 1096302"/>
                <a:gd name="connsiteX19" fmla="*/ 0 w 5096805"/>
                <a:gd name="connsiteY19" fmla="*/ 2 h 1096302"/>
                <a:gd name="connsiteX20" fmla="*/ 4540958 w 5096805"/>
                <a:gd name="connsiteY20" fmla="*/ 2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96805" h="1096302">
                  <a:moveTo>
                    <a:pt x="4547356" y="152447"/>
                  </a:moveTo>
                  <a:lnTo>
                    <a:pt x="4547356" y="153159"/>
                  </a:lnTo>
                  <a:lnTo>
                    <a:pt x="4527398" y="153159"/>
                  </a:lnTo>
                  <a:lnTo>
                    <a:pt x="4459556" y="159868"/>
                  </a:lnTo>
                  <a:cubicBezTo>
                    <a:pt x="4275455" y="196825"/>
                    <a:pt x="4136967" y="356623"/>
                    <a:pt x="4136967" y="548151"/>
                  </a:cubicBezTo>
                  <a:cubicBezTo>
                    <a:pt x="4136967" y="767041"/>
                    <a:pt x="4317849" y="944486"/>
                    <a:pt x="4540978" y="944486"/>
                  </a:cubicBezTo>
                  <a:cubicBezTo>
                    <a:pt x="4764107" y="944486"/>
                    <a:pt x="4944989" y="767041"/>
                    <a:pt x="4944989" y="548151"/>
                  </a:cubicBezTo>
                  <a:cubicBezTo>
                    <a:pt x="4944989" y="356623"/>
                    <a:pt x="4806501" y="196825"/>
                    <a:pt x="4622401" y="159868"/>
                  </a:cubicBezTo>
                  <a:close/>
                  <a:moveTo>
                    <a:pt x="4540978" y="0"/>
                  </a:moveTo>
                  <a:lnTo>
                    <a:pt x="4540998" y="2"/>
                  </a:lnTo>
                  <a:lnTo>
                    <a:pt x="4547356" y="2"/>
                  </a:lnTo>
                  <a:lnTo>
                    <a:pt x="4547356" y="634"/>
                  </a:lnTo>
                  <a:lnTo>
                    <a:pt x="4652997" y="11137"/>
                  </a:lnTo>
                  <a:cubicBezTo>
                    <a:pt x="4906278" y="62250"/>
                    <a:pt x="5096805" y="283258"/>
                    <a:pt x="5096805" y="548151"/>
                  </a:cubicBezTo>
                  <a:cubicBezTo>
                    <a:pt x="5096805" y="850886"/>
                    <a:pt x="4847953" y="1096302"/>
                    <a:pt x="4540978" y="1096302"/>
                  </a:cubicBezTo>
                  <a:cubicBezTo>
                    <a:pt x="4234003" y="1096302"/>
                    <a:pt x="3985151" y="850886"/>
                    <a:pt x="3985151" y="548151"/>
                  </a:cubicBezTo>
                  <a:cubicBezTo>
                    <a:pt x="3985151" y="396784"/>
                    <a:pt x="4047364" y="259746"/>
                    <a:pt x="4147949" y="160550"/>
                  </a:cubicBezTo>
                  <a:lnTo>
                    <a:pt x="4157032" y="153159"/>
                  </a:lnTo>
                  <a:lnTo>
                    <a:pt x="0" y="153159"/>
                  </a:lnTo>
                  <a:lnTo>
                    <a:pt x="0" y="2"/>
                  </a:lnTo>
                  <a:lnTo>
                    <a:pt x="4540958" y="2"/>
                  </a:lnTo>
                  <a:close/>
                </a:path>
              </a:pathLst>
            </a:custGeom>
            <a:solidFill>
              <a:srgbClr val="0B5F9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</p:grpSp>
      <p:sp>
        <p:nvSpPr>
          <p:cNvPr id="16" name="Docer搜索：半想象现实   http://chn.docer.com/works/?userid=199927538"/>
          <p:cNvSpPr txBox="1"/>
          <p:nvPr/>
        </p:nvSpPr>
        <p:spPr>
          <a:xfrm>
            <a:off x="2090760" y="2449029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01</a:t>
            </a:r>
          </a:p>
        </p:txBody>
      </p:sp>
      <p:sp>
        <p:nvSpPr>
          <p:cNvPr id="17" name="Docer搜索：半想象现实   http://chn.docer.com/works/?userid=199927538"/>
          <p:cNvSpPr txBox="1"/>
          <p:nvPr/>
        </p:nvSpPr>
        <p:spPr>
          <a:xfrm>
            <a:off x="5283367" y="2904139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02</a:t>
            </a:r>
          </a:p>
        </p:txBody>
      </p:sp>
      <p:sp>
        <p:nvSpPr>
          <p:cNvPr id="2" name="Docer搜索：半想象现实   http://chn.docer.com/works/?userid=199927538"/>
          <p:cNvSpPr txBox="1"/>
          <p:nvPr/>
        </p:nvSpPr>
        <p:spPr>
          <a:xfrm>
            <a:off x="4446438" y="4324051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03</a:t>
            </a:r>
          </a:p>
        </p:txBody>
      </p:sp>
      <p:sp>
        <p:nvSpPr>
          <p:cNvPr id="42" name="稻壳搜索：半想象现实   chn.docer.com/works/199927538"/>
          <p:cNvSpPr/>
          <p:nvPr/>
        </p:nvSpPr>
        <p:spPr>
          <a:xfrm>
            <a:off x="5062855" y="1485900"/>
            <a:ext cx="405701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该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系统开发前台页面布局使用H5+C3,前台框架bootstarp进行搭建,后台采用php动态网页技术，使用Apaache配置Web服务结合MySQL数据库。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 </a:t>
            </a:r>
          </a:p>
        </p:txBody>
      </p:sp>
      <p:sp>
        <p:nvSpPr>
          <p:cNvPr id="30" name="稻壳搜索：半想象现实   chn.docer.com/works/199927538"/>
          <p:cNvSpPr/>
          <p:nvPr/>
        </p:nvSpPr>
        <p:spPr>
          <a:xfrm>
            <a:off x="6628130" y="2898775"/>
            <a:ext cx="369379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本次设计的博客系统还存在着很多的不足之处，比如不能对文章点赞，文章不能下载等。系统的功能还有待进一步提升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。</a:t>
            </a:r>
          </a:p>
        </p:txBody>
      </p:sp>
      <p:sp>
        <p:nvSpPr>
          <p:cNvPr id="33" name="稻壳搜索：半想象现实   chn.docer.com/works/199927538"/>
          <p:cNvSpPr/>
          <p:nvPr/>
        </p:nvSpPr>
        <p:spPr>
          <a:xfrm>
            <a:off x="5916930" y="4431665"/>
            <a:ext cx="427164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通过对该课题的研究，我学到了很多的专业知识和许多的新技术，不仅增强了我对知识的应用，而且让我对专业知识提高了理解水平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，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我会继续努力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。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843020" y="294640"/>
            <a:ext cx="351282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致谢</a:t>
            </a:r>
          </a:p>
        </p:txBody>
      </p:sp>
      <p:sp>
        <p:nvSpPr>
          <p:cNvPr id="8" name="等腰三角形 7"/>
          <p:cNvSpPr/>
          <p:nvPr/>
        </p:nvSpPr>
        <p:spPr>
          <a:xfrm>
            <a:off x="5457161" y="2804501"/>
            <a:ext cx="866766" cy="371719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2578095">
            <a:off x="6353262" y="4836672"/>
            <a:ext cx="304574" cy="135809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 rot="18301904" flipH="1">
            <a:off x="4767538" y="3269516"/>
            <a:ext cx="735465" cy="182420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2578095">
            <a:off x="6130870" y="2825362"/>
            <a:ext cx="253823" cy="1131798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066725" y="3155334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496819" y="2350323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670179" y="4624261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244158" y="3466724"/>
            <a:ext cx="588433" cy="319618"/>
            <a:chOff x="1885952" y="4423833"/>
            <a:chExt cx="588433" cy="319618"/>
          </a:xfrm>
          <a:solidFill>
            <a:schemeClr val="bg1"/>
          </a:solidFill>
        </p:grpSpPr>
        <p:sp>
          <p:nvSpPr>
            <p:cNvPr id="18" name="Oval 134"/>
            <p:cNvSpPr/>
            <p:nvPr/>
          </p:nvSpPr>
          <p:spPr>
            <a:xfrm>
              <a:off x="1909234" y="4656667"/>
              <a:ext cx="88900" cy="86784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/>
            <a:p>
              <a:pPr algn="ctr" eaLnBrk="1" hangingPunct="1"/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ao UI" panose="020B0502040204020203" pitchFamily="34" charset="0"/>
              </a:endParaRPr>
            </a:p>
          </p:txBody>
        </p:sp>
        <p:sp>
          <p:nvSpPr>
            <p:cNvPr id="19" name="Freeform 135"/>
            <p:cNvSpPr/>
            <p:nvPr/>
          </p:nvSpPr>
          <p:spPr>
            <a:xfrm>
              <a:off x="1885952" y="4423833"/>
              <a:ext cx="400049" cy="262467"/>
            </a:xfrm>
            <a:custGeom>
              <a:avLst/>
              <a:gdLst/>
              <a:ahLst/>
              <a:cxnLst>
                <a:cxn ang="0">
                  <a:pos x="0" y="196850"/>
                </a:cxn>
                <a:cxn ang="0">
                  <a:pos x="15791" y="196850"/>
                </a:cxn>
                <a:cxn ang="0">
                  <a:pos x="49630" y="169698"/>
                </a:cxn>
                <a:cxn ang="0">
                  <a:pos x="85725" y="196850"/>
                </a:cxn>
                <a:cxn ang="0">
                  <a:pos x="300037" y="196850"/>
                </a:cxn>
                <a:cxn ang="0">
                  <a:pos x="300037" y="0"/>
                </a:cxn>
                <a:cxn ang="0">
                  <a:pos x="0" y="0"/>
                </a:cxn>
                <a:cxn ang="0">
                  <a:pos x="0" y="196850"/>
                </a:cxn>
              </a:cxnLst>
              <a:rect l="0" t="0" r="0" b="0"/>
              <a:pathLst>
                <a:path w="133" h="87">
                  <a:moveTo>
                    <a:pt x="0" y="87"/>
                  </a:moveTo>
                  <a:cubicBezTo>
                    <a:pt x="7" y="87"/>
                    <a:pt x="7" y="87"/>
                    <a:pt x="7" y="87"/>
                  </a:cubicBezTo>
                  <a:cubicBezTo>
                    <a:pt x="8" y="80"/>
                    <a:pt x="15" y="75"/>
                    <a:pt x="22" y="75"/>
                  </a:cubicBezTo>
                  <a:cubicBezTo>
                    <a:pt x="30" y="75"/>
                    <a:pt x="36" y="80"/>
                    <a:pt x="38" y="87"/>
                  </a:cubicBezTo>
                  <a:cubicBezTo>
                    <a:pt x="133" y="87"/>
                    <a:pt x="133" y="87"/>
                    <a:pt x="133" y="87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reeform 136"/>
            <p:cNvSpPr>
              <a:spLocks noEditPoints="1"/>
            </p:cNvSpPr>
            <p:nvPr/>
          </p:nvSpPr>
          <p:spPr>
            <a:xfrm>
              <a:off x="2300818" y="4489452"/>
              <a:ext cx="173567" cy="196849"/>
            </a:xfrm>
            <a:custGeom>
              <a:avLst/>
              <a:gdLst/>
              <a:ahLst/>
              <a:cxnLst>
                <a:cxn ang="0">
                  <a:pos x="118953" y="122653"/>
                </a:cxn>
                <a:cxn ang="0">
                  <a:pos x="92020" y="0"/>
                </a:cxn>
                <a:cxn ang="0">
                  <a:pos x="0" y="0"/>
                </a:cxn>
                <a:cxn ang="0">
                  <a:pos x="0" y="147638"/>
                </a:cxn>
                <a:cxn ang="0">
                  <a:pos x="26933" y="147638"/>
                </a:cxn>
                <a:cxn ang="0">
                  <a:pos x="60599" y="120382"/>
                </a:cxn>
                <a:cxn ang="0">
                  <a:pos x="96509" y="147638"/>
                </a:cxn>
                <a:cxn ang="0">
                  <a:pos x="118953" y="147638"/>
                </a:cxn>
                <a:cxn ang="0">
                  <a:pos x="130175" y="147638"/>
                </a:cxn>
                <a:cxn ang="0">
                  <a:pos x="130175" y="122653"/>
                </a:cxn>
                <a:cxn ang="0">
                  <a:pos x="118953" y="122653"/>
                </a:cxn>
                <a:cxn ang="0">
                  <a:pos x="8978" y="54512"/>
                </a:cxn>
                <a:cxn ang="0">
                  <a:pos x="8978" y="9085"/>
                </a:cxn>
                <a:cxn ang="0">
                  <a:pos x="83043" y="9085"/>
                </a:cxn>
                <a:cxn ang="0">
                  <a:pos x="92020" y="54512"/>
                </a:cxn>
                <a:cxn ang="0">
                  <a:pos x="8978" y="54512"/>
                </a:cxn>
              </a:cxnLst>
              <a:rect l="0" t="0" r="0" b="0"/>
              <a:pathLst>
                <a:path w="58" h="65">
                  <a:moveTo>
                    <a:pt x="53" y="54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3" y="58"/>
                    <a:pt x="20" y="53"/>
                    <a:pt x="27" y="53"/>
                  </a:cubicBezTo>
                  <a:cubicBezTo>
                    <a:pt x="35" y="53"/>
                    <a:pt x="41" y="58"/>
                    <a:pt x="43" y="65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8" y="54"/>
                    <a:pt x="58" y="54"/>
                    <a:pt x="58" y="54"/>
                  </a:cubicBezTo>
                  <a:lnTo>
                    <a:pt x="53" y="54"/>
                  </a:lnTo>
                  <a:close/>
                  <a:moveTo>
                    <a:pt x="4" y="2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41" y="24"/>
                    <a:pt x="41" y="24"/>
                    <a:pt x="41" y="24"/>
                  </a:cubicBez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Oval 137"/>
            <p:cNvSpPr/>
            <p:nvPr/>
          </p:nvSpPr>
          <p:spPr>
            <a:xfrm>
              <a:off x="2338918" y="4656667"/>
              <a:ext cx="88900" cy="86784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/>
            <a:p>
              <a:pPr algn="ctr" eaLnBrk="1" hangingPunct="1"/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ao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07413" y="2521847"/>
            <a:ext cx="529167" cy="601134"/>
            <a:chOff x="7797800" y="5884333"/>
            <a:chExt cx="529167" cy="601134"/>
          </a:xfrm>
          <a:solidFill>
            <a:schemeClr val="bg1"/>
          </a:solidFill>
        </p:grpSpPr>
        <p:sp>
          <p:nvSpPr>
            <p:cNvPr id="24" name="Freeform 281"/>
            <p:cNvSpPr/>
            <p:nvPr/>
          </p:nvSpPr>
          <p:spPr>
            <a:xfrm>
              <a:off x="7954434" y="5884333"/>
              <a:ext cx="215900" cy="315384"/>
            </a:xfrm>
            <a:custGeom>
              <a:avLst/>
              <a:gdLst/>
              <a:ahLst/>
              <a:cxnLst>
                <a:cxn ang="0">
                  <a:pos x="105701" y="63077"/>
                </a:cxn>
                <a:cxn ang="0">
                  <a:pos x="125942" y="24780"/>
                </a:cxn>
                <a:cxn ang="0">
                  <a:pos x="123693" y="13516"/>
                </a:cxn>
                <a:cxn ang="0">
                  <a:pos x="110199" y="15769"/>
                </a:cxn>
                <a:cxn ang="0">
                  <a:pos x="98954" y="38297"/>
                </a:cxn>
                <a:cxn ang="0">
                  <a:pos x="105701" y="11264"/>
                </a:cxn>
                <a:cxn ang="0">
                  <a:pos x="98954" y="2253"/>
                </a:cxn>
                <a:cxn ang="0">
                  <a:pos x="87709" y="9011"/>
                </a:cxn>
                <a:cxn ang="0">
                  <a:pos x="78714" y="40549"/>
                </a:cxn>
                <a:cxn ang="0">
                  <a:pos x="71967" y="9011"/>
                </a:cxn>
                <a:cxn ang="0">
                  <a:pos x="62971" y="0"/>
                </a:cxn>
                <a:cxn ang="0">
                  <a:pos x="56224" y="11264"/>
                </a:cxn>
                <a:cxn ang="0">
                  <a:pos x="60722" y="33791"/>
                </a:cxn>
                <a:cxn ang="0">
                  <a:pos x="51726" y="15769"/>
                </a:cxn>
                <a:cxn ang="0">
                  <a:pos x="40481" y="11264"/>
                </a:cxn>
                <a:cxn ang="0">
                  <a:pos x="35983" y="22527"/>
                </a:cxn>
                <a:cxn ang="0">
                  <a:pos x="51726" y="63077"/>
                </a:cxn>
                <a:cxn ang="0">
                  <a:pos x="0" y="63077"/>
                </a:cxn>
                <a:cxn ang="0">
                  <a:pos x="0" y="236538"/>
                </a:cxn>
                <a:cxn ang="0">
                  <a:pos x="161925" y="236538"/>
                </a:cxn>
                <a:cxn ang="0">
                  <a:pos x="161925" y="63077"/>
                </a:cxn>
                <a:cxn ang="0">
                  <a:pos x="105701" y="63077"/>
                </a:cxn>
              </a:cxnLst>
              <a:rect l="0" t="0" r="0" b="0"/>
              <a:pathLst>
                <a:path w="72" h="105">
                  <a:moveTo>
                    <a:pt x="47" y="28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7" y="9"/>
                    <a:pt x="56" y="7"/>
                    <a:pt x="55" y="6"/>
                  </a:cubicBezTo>
                  <a:cubicBezTo>
                    <a:pt x="53" y="5"/>
                    <a:pt x="50" y="5"/>
                    <a:pt x="49" y="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3"/>
                    <a:pt x="46" y="1"/>
                    <a:pt x="44" y="1"/>
                  </a:cubicBezTo>
                  <a:cubicBezTo>
                    <a:pt x="41" y="0"/>
                    <a:pt x="39" y="1"/>
                    <a:pt x="39" y="4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6" y="1"/>
                    <a:pt x="24" y="3"/>
                    <a:pt x="25" y="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5"/>
                    <a:pt x="20" y="4"/>
                    <a:pt x="18" y="5"/>
                  </a:cubicBezTo>
                  <a:cubicBezTo>
                    <a:pt x="16" y="6"/>
                    <a:pt x="15" y="8"/>
                    <a:pt x="16" y="1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28"/>
                    <a:pt x="72" y="28"/>
                    <a:pt x="72" y="28"/>
                  </a:cubicBezTo>
                  <a:lnTo>
                    <a:pt x="47" y="28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  <p:sp>
          <p:nvSpPr>
            <p:cNvPr id="25" name="Freeform 282"/>
            <p:cNvSpPr/>
            <p:nvPr/>
          </p:nvSpPr>
          <p:spPr>
            <a:xfrm>
              <a:off x="7797800" y="5958418"/>
              <a:ext cx="220133" cy="527049"/>
            </a:xfrm>
            <a:custGeom>
              <a:avLst/>
              <a:gdLst/>
              <a:ahLst/>
              <a:cxnLst>
                <a:cxn ang="0">
                  <a:pos x="156053" y="273313"/>
                </a:cxn>
                <a:cxn ang="0">
                  <a:pos x="79158" y="135527"/>
                </a:cxn>
                <a:cxn ang="0">
                  <a:pos x="63326" y="131010"/>
                </a:cxn>
                <a:cxn ang="0">
                  <a:pos x="52018" y="140045"/>
                </a:cxn>
                <a:cxn ang="0">
                  <a:pos x="47495" y="153598"/>
                </a:cxn>
                <a:cxn ang="0">
                  <a:pos x="115344" y="273313"/>
                </a:cxn>
                <a:cxn ang="0">
                  <a:pos x="108559" y="273313"/>
                </a:cxn>
                <a:cxn ang="0">
                  <a:pos x="36186" y="169409"/>
                </a:cxn>
                <a:cxn ang="0">
                  <a:pos x="36186" y="9035"/>
                </a:cxn>
                <a:cxn ang="0">
                  <a:pos x="24878" y="0"/>
                </a:cxn>
                <a:cxn ang="0">
                  <a:pos x="9047" y="0"/>
                </a:cxn>
                <a:cxn ang="0">
                  <a:pos x="0" y="9035"/>
                </a:cxn>
                <a:cxn ang="0">
                  <a:pos x="0" y="176186"/>
                </a:cxn>
                <a:cxn ang="0">
                  <a:pos x="0" y="178444"/>
                </a:cxn>
                <a:cxn ang="0">
                  <a:pos x="2262" y="182962"/>
                </a:cxn>
                <a:cxn ang="0">
                  <a:pos x="76896" y="289125"/>
                </a:cxn>
                <a:cxn ang="0">
                  <a:pos x="76896" y="383994"/>
                </a:cxn>
                <a:cxn ang="0">
                  <a:pos x="85942" y="395288"/>
                </a:cxn>
                <a:cxn ang="0">
                  <a:pos x="153792" y="395288"/>
                </a:cxn>
                <a:cxn ang="0">
                  <a:pos x="165100" y="383994"/>
                </a:cxn>
                <a:cxn ang="0">
                  <a:pos x="165100" y="282349"/>
                </a:cxn>
                <a:cxn ang="0">
                  <a:pos x="156053" y="273313"/>
                </a:cxn>
              </a:cxnLst>
              <a:rect l="0" t="0" r="0" b="0"/>
              <a:pathLst>
                <a:path w="73" h="175">
                  <a:moveTo>
                    <a:pt x="69" y="121"/>
                  </a:moveTo>
                  <a:cubicBezTo>
                    <a:pt x="35" y="60"/>
                    <a:pt x="35" y="60"/>
                    <a:pt x="35" y="60"/>
                  </a:cubicBezTo>
                  <a:cubicBezTo>
                    <a:pt x="33" y="58"/>
                    <a:pt x="31" y="57"/>
                    <a:pt x="28" y="58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0" y="63"/>
                    <a:pt x="20" y="66"/>
                    <a:pt x="21" y="68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9"/>
                    <a:pt x="0" y="79"/>
                  </a:cubicBezTo>
                  <a:cubicBezTo>
                    <a:pt x="0" y="80"/>
                    <a:pt x="0" y="81"/>
                    <a:pt x="1" y="81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3"/>
                    <a:pt x="36" y="175"/>
                    <a:pt x="38" y="175"/>
                  </a:cubicBezTo>
                  <a:cubicBezTo>
                    <a:pt x="68" y="175"/>
                    <a:pt x="68" y="175"/>
                    <a:pt x="68" y="175"/>
                  </a:cubicBezTo>
                  <a:cubicBezTo>
                    <a:pt x="71" y="175"/>
                    <a:pt x="73" y="173"/>
                    <a:pt x="73" y="17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1" y="121"/>
                    <a:pt x="69" y="12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  <p:sp>
          <p:nvSpPr>
            <p:cNvPr id="26" name="Freeform 283"/>
            <p:cNvSpPr/>
            <p:nvPr/>
          </p:nvSpPr>
          <p:spPr>
            <a:xfrm>
              <a:off x="8106834" y="5958418"/>
              <a:ext cx="220133" cy="527049"/>
            </a:xfrm>
            <a:custGeom>
              <a:avLst/>
              <a:gdLst/>
              <a:ahLst/>
              <a:cxnLst>
                <a:cxn ang="0">
                  <a:pos x="156053" y="0"/>
                </a:cxn>
                <a:cxn ang="0">
                  <a:pos x="140222" y="0"/>
                </a:cxn>
                <a:cxn ang="0">
                  <a:pos x="128914" y="9035"/>
                </a:cxn>
                <a:cxn ang="0">
                  <a:pos x="128914" y="169409"/>
                </a:cxn>
                <a:cxn ang="0">
                  <a:pos x="56541" y="273313"/>
                </a:cxn>
                <a:cxn ang="0">
                  <a:pos x="49756" y="273313"/>
                </a:cxn>
                <a:cxn ang="0">
                  <a:pos x="117605" y="153598"/>
                </a:cxn>
                <a:cxn ang="0">
                  <a:pos x="113082" y="140045"/>
                </a:cxn>
                <a:cxn ang="0">
                  <a:pos x="101774" y="131010"/>
                </a:cxn>
                <a:cxn ang="0">
                  <a:pos x="85942" y="135527"/>
                </a:cxn>
                <a:cxn ang="0">
                  <a:pos x="9047" y="273313"/>
                </a:cxn>
                <a:cxn ang="0">
                  <a:pos x="0" y="282349"/>
                </a:cxn>
                <a:cxn ang="0">
                  <a:pos x="0" y="383994"/>
                </a:cxn>
                <a:cxn ang="0">
                  <a:pos x="11308" y="395288"/>
                </a:cxn>
                <a:cxn ang="0">
                  <a:pos x="79158" y="395288"/>
                </a:cxn>
                <a:cxn ang="0">
                  <a:pos x="88204" y="383994"/>
                </a:cxn>
                <a:cxn ang="0">
                  <a:pos x="88204" y="289125"/>
                </a:cxn>
                <a:cxn ang="0">
                  <a:pos x="162838" y="182962"/>
                </a:cxn>
                <a:cxn ang="0">
                  <a:pos x="165100" y="178444"/>
                </a:cxn>
                <a:cxn ang="0">
                  <a:pos x="165100" y="176186"/>
                </a:cxn>
                <a:cxn ang="0">
                  <a:pos x="165100" y="9035"/>
                </a:cxn>
                <a:cxn ang="0">
                  <a:pos x="156053" y="0"/>
                </a:cxn>
              </a:cxnLst>
              <a:rect l="0" t="0" r="0" b="0"/>
              <a:pathLst>
                <a:path w="73" h="175">
                  <a:moveTo>
                    <a:pt x="69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59" y="0"/>
                    <a:pt x="57" y="2"/>
                    <a:pt x="57" y="4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22" y="121"/>
                    <a:pt x="22" y="121"/>
                    <a:pt x="22" y="121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3"/>
                    <a:pt x="50" y="62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2" y="57"/>
                    <a:pt x="40" y="58"/>
                    <a:pt x="38" y="60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2" y="121"/>
                    <a:pt x="0" y="123"/>
                    <a:pt x="0" y="125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73"/>
                    <a:pt x="2" y="175"/>
                    <a:pt x="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7" y="175"/>
                    <a:pt x="39" y="173"/>
                    <a:pt x="39" y="170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3" y="81"/>
                    <a:pt x="73" y="80"/>
                    <a:pt x="73" y="79"/>
                  </a:cubicBezTo>
                  <a:cubicBezTo>
                    <a:pt x="73" y="79"/>
                    <a:pt x="73" y="78"/>
                    <a:pt x="73" y="78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2"/>
                    <a:pt x="71" y="0"/>
                    <a:pt x="69" y="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7" name="Freeform 292"/>
          <p:cNvSpPr>
            <a:spLocks noEditPoints="1"/>
          </p:cNvSpPr>
          <p:nvPr/>
        </p:nvSpPr>
        <p:spPr>
          <a:xfrm>
            <a:off x="6916471" y="4810405"/>
            <a:ext cx="493184" cy="541867"/>
          </a:xfrm>
          <a:custGeom>
            <a:avLst/>
            <a:gdLst/>
            <a:ahLst/>
            <a:cxnLst>
              <a:cxn ang="0">
                <a:pos x="315757" y="223520"/>
              </a:cxn>
              <a:cxn ang="0">
                <a:pos x="315757" y="67733"/>
              </a:cxn>
              <a:cxn ang="0">
                <a:pos x="315757" y="65476"/>
              </a:cxn>
              <a:cxn ang="0">
                <a:pos x="302225" y="54187"/>
              </a:cxn>
              <a:cxn ang="0">
                <a:pos x="146602" y="54187"/>
              </a:cxn>
              <a:cxn ang="0">
                <a:pos x="92472" y="0"/>
              </a:cxn>
              <a:cxn ang="0">
                <a:pos x="92472" y="277707"/>
              </a:cxn>
              <a:cxn ang="0">
                <a:pos x="369887" y="277707"/>
              </a:cxn>
              <a:cxn ang="0">
                <a:pos x="315757" y="223520"/>
              </a:cxn>
              <a:cxn ang="0">
                <a:pos x="74428" y="232551"/>
              </a:cxn>
              <a:cxn ang="0">
                <a:pos x="90216" y="27093"/>
              </a:cxn>
              <a:cxn ang="0">
                <a:pos x="106004" y="45156"/>
              </a:cxn>
              <a:cxn ang="0">
                <a:pos x="74428" y="232551"/>
              </a:cxn>
              <a:cxn ang="0">
                <a:pos x="288692" y="196427"/>
              </a:cxn>
              <a:cxn ang="0">
                <a:pos x="171411" y="81280"/>
              </a:cxn>
              <a:cxn ang="0">
                <a:pos x="288692" y="81280"/>
              </a:cxn>
              <a:cxn ang="0">
                <a:pos x="288692" y="196427"/>
              </a:cxn>
              <a:cxn ang="0">
                <a:pos x="121792" y="358987"/>
              </a:cxn>
              <a:cxn ang="0">
                <a:pos x="90216" y="307058"/>
              </a:cxn>
              <a:cxn ang="0">
                <a:pos x="56385" y="358987"/>
              </a:cxn>
              <a:cxn ang="0">
                <a:pos x="0" y="406400"/>
              </a:cxn>
              <a:cxn ang="0">
                <a:pos x="178177" y="406400"/>
              </a:cxn>
              <a:cxn ang="0">
                <a:pos x="121792" y="358987"/>
              </a:cxn>
              <a:cxn ang="0">
                <a:pos x="65407" y="356729"/>
              </a:cxn>
              <a:cxn ang="0">
                <a:pos x="92472" y="311573"/>
              </a:cxn>
              <a:cxn ang="0">
                <a:pos x="65407" y="356729"/>
              </a:cxn>
            </a:cxnLst>
            <a:rect l="0" t="0" r="0" b="0"/>
            <a:pathLst>
              <a:path w="164" h="180">
                <a:moveTo>
                  <a:pt x="140" y="99"/>
                </a:moveTo>
                <a:cubicBezTo>
                  <a:pt x="140" y="30"/>
                  <a:pt x="140" y="30"/>
                  <a:pt x="140" y="30"/>
                </a:cubicBezTo>
                <a:cubicBezTo>
                  <a:pt x="140" y="30"/>
                  <a:pt x="140" y="30"/>
                  <a:pt x="140" y="29"/>
                </a:cubicBezTo>
                <a:cubicBezTo>
                  <a:pt x="140" y="26"/>
                  <a:pt x="137" y="24"/>
                  <a:pt x="134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41" y="0"/>
                  <a:pt x="41" y="0"/>
                  <a:pt x="41" y="0"/>
                </a:cubicBezTo>
                <a:cubicBezTo>
                  <a:pt x="7" y="34"/>
                  <a:pt x="7" y="89"/>
                  <a:pt x="41" y="123"/>
                </a:cubicBezTo>
                <a:cubicBezTo>
                  <a:pt x="75" y="157"/>
                  <a:pt x="130" y="157"/>
                  <a:pt x="164" y="123"/>
                </a:cubicBezTo>
                <a:lnTo>
                  <a:pt x="140" y="99"/>
                </a:lnTo>
                <a:close/>
                <a:moveTo>
                  <a:pt x="33" y="103"/>
                </a:moveTo>
                <a:cubicBezTo>
                  <a:pt x="3" y="49"/>
                  <a:pt x="40" y="12"/>
                  <a:pt x="40" y="12"/>
                </a:cubicBezTo>
                <a:cubicBezTo>
                  <a:pt x="47" y="20"/>
                  <a:pt x="47" y="20"/>
                  <a:pt x="47" y="20"/>
                </a:cubicBezTo>
                <a:cubicBezTo>
                  <a:pt x="47" y="20"/>
                  <a:pt x="18" y="48"/>
                  <a:pt x="33" y="103"/>
                </a:cubicBezTo>
                <a:close/>
                <a:moveTo>
                  <a:pt x="128" y="87"/>
                </a:moveTo>
                <a:cubicBezTo>
                  <a:pt x="76" y="36"/>
                  <a:pt x="76" y="36"/>
                  <a:pt x="76" y="36"/>
                </a:cubicBezTo>
                <a:cubicBezTo>
                  <a:pt x="128" y="36"/>
                  <a:pt x="128" y="36"/>
                  <a:pt x="128" y="36"/>
                </a:cubicBezTo>
                <a:lnTo>
                  <a:pt x="128" y="87"/>
                </a:lnTo>
                <a:close/>
                <a:moveTo>
                  <a:pt x="54" y="159"/>
                </a:moveTo>
                <a:cubicBezTo>
                  <a:pt x="53" y="149"/>
                  <a:pt x="54" y="136"/>
                  <a:pt x="40" y="136"/>
                </a:cubicBezTo>
                <a:cubicBezTo>
                  <a:pt x="25" y="136"/>
                  <a:pt x="26" y="149"/>
                  <a:pt x="25" y="159"/>
                </a:cubicBezTo>
                <a:cubicBezTo>
                  <a:pt x="17" y="178"/>
                  <a:pt x="1" y="160"/>
                  <a:pt x="0" y="180"/>
                </a:cubicBezTo>
                <a:cubicBezTo>
                  <a:pt x="79" y="180"/>
                  <a:pt x="79" y="180"/>
                  <a:pt x="79" y="180"/>
                </a:cubicBezTo>
                <a:cubicBezTo>
                  <a:pt x="78" y="160"/>
                  <a:pt x="63" y="178"/>
                  <a:pt x="54" y="159"/>
                </a:cubicBezTo>
                <a:close/>
                <a:moveTo>
                  <a:pt x="29" y="158"/>
                </a:moveTo>
                <a:cubicBezTo>
                  <a:pt x="26" y="136"/>
                  <a:pt x="41" y="138"/>
                  <a:pt x="41" y="138"/>
                </a:cubicBezTo>
                <a:cubicBezTo>
                  <a:pt x="41" y="138"/>
                  <a:pt x="34" y="143"/>
                  <a:pt x="29" y="15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409700" y="3263265"/>
            <a:ext cx="257619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ym typeface="+mn-ea"/>
              </a:rPr>
              <a:t>在此设计完成之际，向我的指导老师王静红老师和其他帮助了我的老师致以深深地感谢。</a:t>
            </a:r>
            <a:endParaRPr lang="zh-CN" altLang="en-US" sz="1600"/>
          </a:p>
        </p:txBody>
      </p:sp>
      <p:sp>
        <p:nvSpPr>
          <p:cNvPr id="4" name="文本框 3"/>
          <p:cNvSpPr txBox="1"/>
          <p:nvPr/>
        </p:nvSpPr>
        <p:spPr>
          <a:xfrm>
            <a:off x="7707630" y="2035175"/>
            <a:ext cx="32359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ym typeface="+mn-ea"/>
              </a:rPr>
              <a:t>在系统的开发中，我同学给我带来了极大的帮助。在我编程遇到瓶颈期，都是她们鼓励我，帮助我，让我找回了信心。</a:t>
            </a:r>
            <a:endParaRPr lang="zh-CN" altLang="en-US" sz="1600"/>
          </a:p>
          <a:p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7707630" y="4481830"/>
            <a:ext cx="40366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ym typeface="+mn-ea"/>
              </a:rPr>
              <a:t>感谢软件学院对我的培养，从最初的对软件学习的憧憬，到真正的接触软件，学习知识。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cer搜索：半想象现实   http://chn.docer.com/works/?userid=199927538"/>
          <p:cNvSpPr txBox="1"/>
          <p:nvPr/>
        </p:nvSpPr>
        <p:spPr>
          <a:xfrm>
            <a:off x="2918460" y="2451900"/>
            <a:ext cx="6355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spc="6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感谢各位老师的指导</a:t>
            </a:r>
          </a:p>
        </p:txBody>
      </p:sp>
      <p:sp>
        <p:nvSpPr>
          <p:cNvPr id="48" name="Docer搜索：半想象现实   http://chn.docer.com/works/?userid=199927538"/>
          <p:cNvSpPr/>
          <p:nvPr/>
        </p:nvSpPr>
        <p:spPr>
          <a:xfrm>
            <a:off x="3869055" y="3843020"/>
            <a:ext cx="1854835" cy="57912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答辩人：</a:t>
            </a:r>
            <a:r>
              <a:rPr lang="zh-CN" altLang="en-US" sz="1600" dirty="0" err="1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张小帆</a:t>
            </a:r>
          </a:p>
        </p:txBody>
      </p:sp>
      <p:sp>
        <p:nvSpPr>
          <p:cNvPr id="55" name="Docer搜索：半想象现实   http://chn.docer.com/works/?userid=199927538"/>
          <p:cNvSpPr/>
          <p:nvPr/>
        </p:nvSpPr>
        <p:spPr>
          <a:xfrm>
            <a:off x="6351270" y="3843020"/>
            <a:ext cx="2077720" cy="57912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指导老师：王静红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Docer搜索：半想象现实   http://chn.docer.com/works/?userid=199927538"/>
          <p:cNvCxnSpPr/>
          <p:nvPr/>
        </p:nvCxnSpPr>
        <p:spPr>
          <a:xfrm>
            <a:off x="3642360" y="3020060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ocer搜索：半想象现实   http://chn.docer.com/works/?userid=199927538"/>
          <p:cNvSpPr txBox="1"/>
          <p:nvPr/>
        </p:nvSpPr>
        <p:spPr>
          <a:xfrm>
            <a:off x="2766062" y="3030220"/>
            <a:ext cx="7461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01.</a:t>
            </a:r>
          </a:p>
        </p:txBody>
      </p:sp>
      <p:sp>
        <p:nvSpPr>
          <p:cNvPr id="14" name="Docer搜索：半想象现实   http://chn.docer.com/works/?userid=199927538"/>
          <p:cNvSpPr txBox="1"/>
          <p:nvPr/>
        </p:nvSpPr>
        <p:spPr>
          <a:xfrm>
            <a:off x="3967480" y="311721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绪论</a:t>
            </a:r>
          </a:p>
        </p:txBody>
      </p:sp>
      <p:cxnSp>
        <p:nvCxnSpPr>
          <p:cNvPr id="17" name="Docer搜索：半想象现实   http://chn.docer.com/works/?userid=199927538"/>
          <p:cNvCxnSpPr/>
          <p:nvPr/>
        </p:nvCxnSpPr>
        <p:spPr>
          <a:xfrm>
            <a:off x="3623310" y="404304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ocer搜索：半想象现实   http://chn.docer.com/works/?userid=199927538"/>
          <p:cNvSpPr txBox="1"/>
          <p:nvPr/>
        </p:nvSpPr>
        <p:spPr>
          <a:xfrm>
            <a:off x="2737485" y="4053205"/>
            <a:ext cx="765175" cy="58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02.</a:t>
            </a:r>
          </a:p>
        </p:txBody>
      </p:sp>
      <p:sp>
        <p:nvSpPr>
          <p:cNvPr id="25" name="Docer搜索：半想象现实   http://chn.docer.com/works/?userid=199927538"/>
          <p:cNvSpPr txBox="1"/>
          <p:nvPr/>
        </p:nvSpPr>
        <p:spPr>
          <a:xfrm>
            <a:off x="3948430" y="414591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系统分析</a:t>
            </a:r>
          </a:p>
        </p:txBody>
      </p:sp>
      <p:cxnSp>
        <p:nvCxnSpPr>
          <p:cNvPr id="28" name="Docer搜索：半想象现实   http://chn.docer.com/works/?userid=199927538"/>
          <p:cNvCxnSpPr/>
          <p:nvPr/>
        </p:nvCxnSpPr>
        <p:spPr>
          <a:xfrm>
            <a:off x="7237730" y="305117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ocer搜索：半想象现实   http://chn.docer.com/works/?userid=199927538"/>
          <p:cNvSpPr txBox="1"/>
          <p:nvPr/>
        </p:nvSpPr>
        <p:spPr>
          <a:xfrm>
            <a:off x="6338253" y="3061335"/>
            <a:ext cx="792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03.</a:t>
            </a:r>
          </a:p>
        </p:txBody>
      </p:sp>
      <p:sp>
        <p:nvSpPr>
          <p:cNvPr id="31" name="Docer搜索：半想象现实   http://chn.docer.com/works/?userid=199927538"/>
          <p:cNvSpPr txBox="1"/>
          <p:nvPr/>
        </p:nvSpPr>
        <p:spPr>
          <a:xfrm>
            <a:off x="7562850" y="312293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系统设计</a:t>
            </a:r>
          </a:p>
        </p:txBody>
      </p:sp>
      <p:cxnSp>
        <p:nvCxnSpPr>
          <p:cNvPr id="34" name="Docer搜索：半想象现实   http://chn.docer.com/works/?userid=199927538"/>
          <p:cNvCxnSpPr/>
          <p:nvPr/>
        </p:nvCxnSpPr>
        <p:spPr>
          <a:xfrm>
            <a:off x="7237730" y="407479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Docer搜索：半想象现实   http://chn.docer.com/works/?userid=199927538"/>
          <p:cNvSpPr txBox="1"/>
          <p:nvPr/>
        </p:nvSpPr>
        <p:spPr>
          <a:xfrm>
            <a:off x="6338253" y="4084320"/>
            <a:ext cx="792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  <a:sym typeface="+mn-ea"/>
              </a:rPr>
              <a:t>04.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华文黑体" panose="02010600040101010101" charset="-122"/>
            </a:endParaRPr>
          </a:p>
        </p:txBody>
      </p:sp>
      <p:sp>
        <p:nvSpPr>
          <p:cNvPr id="37" name="Docer搜索：半想象现实   http://chn.docer.com/works/?userid=199927538"/>
          <p:cNvSpPr txBox="1"/>
          <p:nvPr/>
        </p:nvSpPr>
        <p:spPr>
          <a:xfrm>
            <a:off x="7562850" y="4140200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总结与致谢</a:t>
            </a:r>
          </a:p>
        </p:txBody>
      </p:sp>
      <p:sp>
        <p:nvSpPr>
          <p:cNvPr id="27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5202010" y="577273"/>
            <a:ext cx="1787386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</a:rPr>
              <a:t>目 录</a:t>
            </a:r>
          </a:p>
        </p:txBody>
      </p:sp>
      <p:cxnSp>
        <p:nvCxnSpPr>
          <p:cNvPr id="5" name="Docer搜索：半想象现实   http://chn.docer.com/works/?userid=199927538"/>
          <p:cNvCxnSpPr/>
          <p:nvPr/>
        </p:nvCxnSpPr>
        <p:spPr>
          <a:xfrm>
            <a:off x="3642360" y="3020060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Docer搜索：半想象现实   http://chn.docer.com/works/?userid=199927538"/>
          <p:cNvCxnSpPr/>
          <p:nvPr/>
        </p:nvCxnSpPr>
        <p:spPr>
          <a:xfrm>
            <a:off x="3623310" y="404304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Docer搜索：半想象现实   http://chn.docer.com/works/?userid=199927538"/>
          <p:cNvCxnSpPr/>
          <p:nvPr/>
        </p:nvCxnSpPr>
        <p:spPr>
          <a:xfrm>
            <a:off x="7237730" y="305117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ocer搜索：半想象现实   http://chn.docer.com/works/?userid=199927538"/>
          <p:cNvCxnSpPr/>
          <p:nvPr/>
        </p:nvCxnSpPr>
        <p:spPr>
          <a:xfrm>
            <a:off x="7237730" y="407479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 </a:t>
            </a: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01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绪论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背景和意义</a:t>
            </a:r>
          </a:p>
        </p:txBody>
      </p:sp>
      <p:sp>
        <p:nvSpPr>
          <p:cNvPr id="23" name="Docer搜索：半想象现实   http://chn.docer.com/works/?userid=199927538"/>
          <p:cNvSpPr/>
          <p:nvPr/>
        </p:nvSpPr>
        <p:spPr>
          <a:xfrm flipV="1">
            <a:off x="295910" y="3708400"/>
            <a:ext cx="11601450" cy="128905"/>
          </a:xfrm>
          <a:prstGeom prst="rect">
            <a:avLst/>
          </a:prstGeom>
          <a:solidFill>
            <a:srgbClr val="8067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26" name="Docer搜索：半想象现实   http://chn.docer.com/works/?userid=199927538"/>
          <p:cNvSpPr/>
          <p:nvPr/>
        </p:nvSpPr>
        <p:spPr>
          <a:xfrm>
            <a:off x="2584450" y="3382645"/>
            <a:ext cx="779145" cy="779780"/>
          </a:xfrm>
          <a:prstGeom prst="ellipse">
            <a:avLst/>
          </a:prstGeom>
          <a:solidFill>
            <a:srgbClr val="80679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27" name="Docer搜索：半想象现实   http://chn.docer.com/works/?userid=199927538"/>
          <p:cNvSpPr/>
          <p:nvPr/>
        </p:nvSpPr>
        <p:spPr>
          <a:xfrm>
            <a:off x="4243705" y="3382645"/>
            <a:ext cx="779145" cy="779780"/>
          </a:xfrm>
          <a:prstGeom prst="ellipse">
            <a:avLst/>
          </a:prstGeom>
          <a:solidFill>
            <a:srgbClr val="0B5F9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" name="Docer搜索：半想象现实   http://chn.docer.com/works/?userid=199927538"/>
          <p:cNvSpPr/>
          <p:nvPr/>
        </p:nvSpPr>
        <p:spPr>
          <a:xfrm>
            <a:off x="5901690" y="3382645"/>
            <a:ext cx="779145" cy="779780"/>
          </a:xfrm>
          <a:prstGeom prst="ellipse">
            <a:avLst/>
          </a:prstGeom>
          <a:solidFill>
            <a:srgbClr val="518D6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5" name="Docer搜索：半想象现实   http://chn.docer.com/works/?userid=199927538"/>
          <p:cNvSpPr/>
          <p:nvPr/>
        </p:nvSpPr>
        <p:spPr>
          <a:xfrm>
            <a:off x="7559675" y="3382645"/>
            <a:ext cx="781050" cy="779780"/>
          </a:xfrm>
          <a:prstGeom prst="ellipse">
            <a:avLst/>
          </a:prstGeom>
          <a:solidFill>
            <a:srgbClr val="A22318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30" name="Docer搜索：半想象现实   http://chn.docer.com/works/?userid=199927538"/>
          <p:cNvSpPr/>
          <p:nvPr/>
        </p:nvSpPr>
        <p:spPr>
          <a:xfrm>
            <a:off x="9219565" y="3382645"/>
            <a:ext cx="779145" cy="779780"/>
          </a:xfrm>
          <a:prstGeom prst="ellipse">
            <a:avLst/>
          </a:prstGeom>
          <a:solidFill>
            <a:srgbClr val="F59508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31" name="Docer搜索：半想象现实   http://chn.docer.com/works/?userid=199927538"/>
          <p:cNvSpPr/>
          <p:nvPr/>
        </p:nvSpPr>
        <p:spPr>
          <a:xfrm>
            <a:off x="2670175" y="3468370"/>
            <a:ext cx="607695" cy="607695"/>
          </a:xfrm>
          <a:prstGeom prst="ellipse">
            <a:avLst/>
          </a:prstGeom>
          <a:solidFill>
            <a:srgbClr val="8067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1</a:t>
            </a:r>
          </a:p>
        </p:txBody>
      </p:sp>
      <p:sp>
        <p:nvSpPr>
          <p:cNvPr id="34" name="Docer搜索：半想象现实   http://chn.docer.com/works/?userid=199927538"/>
          <p:cNvSpPr/>
          <p:nvPr/>
        </p:nvSpPr>
        <p:spPr>
          <a:xfrm>
            <a:off x="4329430" y="3468370"/>
            <a:ext cx="607695" cy="607695"/>
          </a:xfrm>
          <a:prstGeom prst="ellipse">
            <a:avLst/>
          </a:prstGeom>
          <a:solidFill>
            <a:srgbClr val="0B5F9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2</a:t>
            </a:r>
          </a:p>
        </p:txBody>
      </p:sp>
      <p:sp>
        <p:nvSpPr>
          <p:cNvPr id="35" name="Docer搜索：半想象现实   http://chn.docer.com/works/?userid=199927538"/>
          <p:cNvSpPr/>
          <p:nvPr/>
        </p:nvSpPr>
        <p:spPr>
          <a:xfrm>
            <a:off x="5986145" y="3468370"/>
            <a:ext cx="607695" cy="607695"/>
          </a:xfrm>
          <a:prstGeom prst="ellipse">
            <a:avLst/>
          </a:prstGeom>
          <a:solidFill>
            <a:srgbClr val="518D6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3</a:t>
            </a:r>
          </a:p>
        </p:txBody>
      </p:sp>
      <p:sp>
        <p:nvSpPr>
          <p:cNvPr id="38" name="Docer搜索：半想象现实   http://chn.docer.com/works/?userid=199927538"/>
          <p:cNvSpPr/>
          <p:nvPr/>
        </p:nvSpPr>
        <p:spPr>
          <a:xfrm>
            <a:off x="7644130" y="3468370"/>
            <a:ext cx="607695" cy="607695"/>
          </a:xfrm>
          <a:prstGeom prst="ellipse">
            <a:avLst/>
          </a:prstGeom>
          <a:solidFill>
            <a:srgbClr val="A2231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4</a:t>
            </a:r>
          </a:p>
        </p:txBody>
      </p:sp>
      <p:sp>
        <p:nvSpPr>
          <p:cNvPr id="39" name="Docer搜索：半想象现实   http://chn.docer.com/works/?userid=199927538"/>
          <p:cNvSpPr/>
          <p:nvPr/>
        </p:nvSpPr>
        <p:spPr>
          <a:xfrm>
            <a:off x="9303385" y="3468370"/>
            <a:ext cx="607695" cy="607695"/>
          </a:xfrm>
          <a:prstGeom prst="ellipse">
            <a:avLst/>
          </a:prstGeom>
          <a:solidFill>
            <a:srgbClr val="F5950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5</a:t>
            </a:r>
          </a:p>
        </p:txBody>
      </p:sp>
      <p:sp>
        <p:nvSpPr>
          <p:cNvPr id="41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1068070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在互联网深入发展的时代下，各式各样的网络活动已经深入我们的生活和工作中，对我们的生活和工作产生了大大小小的影响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40" name="Docer搜索：半想象现实   http://chn.docer.com/works/?userid=199927538"/>
          <p:cNvSpPr/>
          <p:nvPr/>
        </p:nvSpPr>
        <p:spPr>
          <a:xfrm flipH="1" flipV="1">
            <a:off x="3300730" y="4076065"/>
            <a:ext cx="377190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806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2" name="Docer搜索：半想象现实   http://chn.docer.com/works/?userid=199927538"/>
          <p:cNvSpPr/>
          <p:nvPr/>
        </p:nvSpPr>
        <p:spPr>
          <a:xfrm flipH="1" flipV="1">
            <a:off x="6566535" y="407606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508D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3" name="Docer搜索：半想象现实   http://chn.docer.com/works/?userid=199927538"/>
          <p:cNvSpPr/>
          <p:nvPr/>
        </p:nvSpPr>
        <p:spPr>
          <a:xfrm flipH="1" flipV="1">
            <a:off x="9959340" y="4076065"/>
            <a:ext cx="377190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F59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4" name="Docer搜索：半想象现实   http://chn.docer.com/works/?userid=199927538"/>
          <p:cNvSpPr/>
          <p:nvPr/>
        </p:nvSpPr>
        <p:spPr>
          <a:xfrm>
            <a:off x="4106545" y="169100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0B5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5" name="Docer搜索：半想象现实   http://chn.docer.com/works/?userid=199927538"/>
          <p:cNvSpPr/>
          <p:nvPr/>
        </p:nvSpPr>
        <p:spPr>
          <a:xfrm>
            <a:off x="7374255" y="169100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A2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50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4306570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博客起初是网络上的一种记录方式，它来源于网络日志（web-log）一词，后来逐渐发展为blog，中文译作博客。</a:t>
            </a:r>
          </a:p>
        </p:txBody>
      </p:sp>
      <p:sp>
        <p:nvSpPr>
          <p:cNvPr id="51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7564755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博客是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在网上创造一个完全属于自己的一块空间，与朋友之间相互分享，所以说博客是人们在互联网上展示自己个性的平民化的平台。</a:t>
            </a:r>
          </a:p>
        </p:txBody>
      </p:sp>
      <p:sp>
        <p:nvSpPr>
          <p:cNvPr id="52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4623435" y="1487170"/>
            <a:ext cx="2609850" cy="20415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在日常生活中，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互联网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改变了大多数人们的消费观念。人们可以很方便的买到自己想要的东西，打破了人们以往对地理位置和时间的限制，给人们购物时提供了便利，在传播消息的过程中，互联网更是起到了非常重要的作用 。</a:t>
            </a:r>
          </a:p>
        </p:txBody>
      </p:sp>
      <p:sp>
        <p:nvSpPr>
          <p:cNvPr id="53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7512685" y="1710690"/>
            <a:ext cx="2609850" cy="14878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博客是人们用来写文章，发表，评论对文章的看法，共享信息的工具。博客包含的的信息以网页的形式展现给用户，不仅图文并茂，而且可以随时随地浏览。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国内外现状和研究内容</a:t>
            </a:r>
          </a:p>
        </p:txBody>
      </p:sp>
      <p:sp>
        <p:nvSpPr>
          <p:cNvPr id="1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334431" y="1306831"/>
            <a:ext cx="9503920" cy="0"/>
          </a:xfrm>
          <a:prstGeom prst="line">
            <a:avLst/>
          </a:prstGeom>
          <a:noFill/>
          <a:ln w="0" cap="flat">
            <a:solidFill>
              <a:schemeClr val="bg2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36" name="Docer搜索：半想象现实   http://chn.docer.com/works/?userid=199927538"/>
          <p:cNvSpPr/>
          <p:nvPr/>
        </p:nvSpPr>
        <p:spPr bwMode="auto">
          <a:xfrm>
            <a:off x="1406525" y="1388745"/>
            <a:ext cx="426720" cy="400685"/>
          </a:xfrm>
          <a:prstGeom prst="ellipse">
            <a:avLst/>
          </a:prstGeom>
          <a:solidFill>
            <a:srgbClr val="0B5F92"/>
          </a:solidFill>
          <a:ln>
            <a:noFill/>
          </a:ln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4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943735" y="1441450"/>
            <a:ext cx="635" cy="314960"/>
          </a:xfrm>
          <a:prstGeom prst="line">
            <a:avLst/>
          </a:prstGeom>
          <a:noFill/>
          <a:ln w="22225" cap="rnd">
            <a:solidFill>
              <a:schemeClr val="bg2">
                <a:lumMod val="5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56" name="Docer搜索：半想象现实   http://chn.docer.com/works/?userid=199927538"/>
          <p:cNvSpPr/>
          <p:nvPr/>
        </p:nvSpPr>
        <p:spPr bwMode="auto">
          <a:xfrm>
            <a:off x="1429385" y="3411855"/>
            <a:ext cx="423545" cy="431800"/>
          </a:xfrm>
          <a:prstGeom prst="ellipse">
            <a:avLst/>
          </a:prstGeom>
          <a:solidFill>
            <a:srgbClr val="149FC7"/>
          </a:solidFill>
          <a:ln>
            <a:noFill/>
          </a:ln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grpSp>
        <p:nvGrpSpPr>
          <p:cNvPr id="89" name="Docer搜索：半想象现实   http://chn.docer.com/works/?userid=199927538"/>
          <p:cNvGrpSpPr/>
          <p:nvPr/>
        </p:nvGrpSpPr>
        <p:grpSpPr>
          <a:xfrm>
            <a:off x="1546225" y="3533140"/>
            <a:ext cx="182245" cy="194310"/>
            <a:chOff x="10580688" y="2174876"/>
            <a:chExt cx="539750" cy="523875"/>
          </a:xfrm>
          <a:solidFill>
            <a:schemeClr val="bg1"/>
          </a:solidFill>
        </p:grpSpPr>
        <p:sp>
          <p:nvSpPr>
            <p:cNvPr id="90" name="Freeform 127"/>
            <p:cNvSpPr/>
            <p:nvPr/>
          </p:nvSpPr>
          <p:spPr bwMode="auto">
            <a:xfrm>
              <a:off x="10885488" y="2471738"/>
              <a:ext cx="217488" cy="227013"/>
            </a:xfrm>
            <a:custGeom>
              <a:avLst/>
              <a:gdLst>
                <a:gd name="T0" fmla="*/ 25 w 25"/>
                <a:gd name="T1" fmla="*/ 3 h 26"/>
                <a:gd name="T2" fmla="*/ 20 w 25"/>
                <a:gd name="T3" fmla="*/ 6 h 26"/>
                <a:gd name="T4" fmla="*/ 7 w 25"/>
                <a:gd name="T5" fmla="*/ 6 h 26"/>
                <a:gd name="T6" fmla="*/ 7 w 25"/>
                <a:gd name="T7" fmla="*/ 0 h 26"/>
                <a:gd name="T8" fmla="*/ 0 w 25"/>
                <a:gd name="T9" fmla="*/ 13 h 26"/>
                <a:gd name="T10" fmla="*/ 7 w 25"/>
                <a:gd name="T11" fmla="*/ 26 h 26"/>
                <a:gd name="T12" fmla="*/ 7 w 25"/>
                <a:gd name="T13" fmla="*/ 19 h 26"/>
                <a:gd name="T14" fmla="*/ 14 w 25"/>
                <a:gd name="T15" fmla="*/ 19 h 26"/>
                <a:gd name="T16" fmla="*/ 25 w 25"/>
                <a:gd name="T1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6">
                  <a:moveTo>
                    <a:pt x="25" y="3"/>
                  </a:moveTo>
                  <a:cubicBezTo>
                    <a:pt x="25" y="3"/>
                    <a:pt x="22" y="6"/>
                    <a:pt x="20" y="6"/>
                  </a:cubicBezTo>
                  <a:cubicBezTo>
                    <a:pt x="18" y="6"/>
                    <a:pt x="7" y="6"/>
                    <a:pt x="7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9" y="21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1" name="Freeform 128"/>
            <p:cNvSpPr/>
            <p:nvPr/>
          </p:nvSpPr>
          <p:spPr bwMode="auto">
            <a:xfrm>
              <a:off x="10945813" y="2322513"/>
              <a:ext cx="174625" cy="201613"/>
            </a:xfrm>
            <a:custGeom>
              <a:avLst/>
              <a:gdLst>
                <a:gd name="T0" fmla="*/ 0 w 20"/>
                <a:gd name="T1" fmla="*/ 6 h 23"/>
                <a:gd name="T2" fmla="*/ 11 w 20"/>
                <a:gd name="T3" fmla="*/ 0 h 23"/>
                <a:gd name="T4" fmla="*/ 18 w 20"/>
                <a:gd name="T5" fmla="*/ 12 h 23"/>
                <a:gd name="T6" fmla="*/ 16 w 20"/>
                <a:gd name="T7" fmla="*/ 20 h 23"/>
                <a:gd name="T8" fmla="*/ 7 w 20"/>
                <a:gd name="T9" fmla="*/ 18 h 23"/>
                <a:gd name="T10" fmla="*/ 0 w 20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0" y="6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20" y="17"/>
                    <a:pt x="16" y="20"/>
                  </a:cubicBezTo>
                  <a:cubicBezTo>
                    <a:pt x="11" y="23"/>
                    <a:pt x="7" y="18"/>
                    <a:pt x="7" y="18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2" name="Freeform 129"/>
            <p:cNvSpPr/>
            <p:nvPr/>
          </p:nvSpPr>
          <p:spPr bwMode="auto">
            <a:xfrm>
              <a:off x="10580688" y="2374901"/>
              <a:ext cx="217488" cy="236538"/>
            </a:xfrm>
            <a:custGeom>
              <a:avLst/>
              <a:gdLst>
                <a:gd name="T0" fmla="*/ 13 w 25"/>
                <a:gd name="T1" fmla="*/ 27 h 27"/>
                <a:gd name="T2" fmla="*/ 12 w 25"/>
                <a:gd name="T3" fmla="*/ 21 h 27"/>
                <a:gd name="T4" fmla="*/ 19 w 25"/>
                <a:gd name="T5" fmla="*/ 10 h 27"/>
                <a:gd name="T6" fmla="*/ 25 w 25"/>
                <a:gd name="T7" fmla="*/ 13 h 27"/>
                <a:gd name="T8" fmla="*/ 17 w 25"/>
                <a:gd name="T9" fmla="*/ 1 h 27"/>
                <a:gd name="T10" fmla="*/ 2 w 25"/>
                <a:gd name="T11" fmla="*/ 0 h 27"/>
                <a:gd name="T12" fmla="*/ 8 w 25"/>
                <a:gd name="T13" fmla="*/ 3 h 27"/>
                <a:gd name="T14" fmla="*/ 5 w 25"/>
                <a:gd name="T15" fmla="*/ 9 h 27"/>
                <a:gd name="T16" fmla="*/ 13 w 25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13" y="27"/>
                  </a:moveTo>
                  <a:cubicBezTo>
                    <a:pt x="13" y="27"/>
                    <a:pt x="11" y="23"/>
                    <a:pt x="12" y="21"/>
                  </a:cubicBezTo>
                  <a:cubicBezTo>
                    <a:pt x="13" y="19"/>
                    <a:pt x="19" y="10"/>
                    <a:pt x="19" y="1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0" y="13"/>
                    <a:pt x="13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3" name="Freeform 130"/>
            <p:cNvSpPr/>
            <p:nvPr/>
          </p:nvSpPr>
          <p:spPr bwMode="auto">
            <a:xfrm>
              <a:off x="10701338" y="2541588"/>
              <a:ext cx="174625" cy="104775"/>
            </a:xfrm>
            <a:custGeom>
              <a:avLst/>
              <a:gdLst>
                <a:gd name="T0" fmla="*/ 20 w 20"/>
                <a:gd name="T1" fmla="*/ 0 h 12"/>
                <a:gd name="T2" fmla="*/ 20 w 20"/>
                <a:gd name="T3" fmla="*/ 12 h 12"/>
                <a:gd name="T4" fmla="*/ 7 w 20"/>
                <a:gd name="T5" fmla="*/ 12 h 12"/>
                <a:gd name="T6" fmla="*/ 1 w 20"/>
                <a:gd name="T7" fmla="*/ 6 h 12"/>
                <a:gd name="T8" fmla="*/ 7 w 20"/>
                <a:gd name="T9" fmla="*/ 0 h 12"/>
                <a:gd name="T10" fmla="*/ 20 w 2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1" y="12"/>
                    <a:pt x="1" y="6"/>
                  </a:cubicBezTo>
                  <a:cubicBezTo>
                    <a:pt x="0" y="1"/>
                    <a:pt x="7" y="0"/>
                    <a:pt x="7" y="0"/>
                  </a:cubicBez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4" name="Freeform 131"/>
            <p:cNvSpPr/>
            <p:nvPr/>
          </p:nvSpPr>
          <p:spPr bwMode="auto">
            <a:xfrm>
              <a:off x="10798175" y="2174876"/>
              <a:ext cx="252413" cy="174625"/>
            </a:xfrm>
            <a:custGeom>
              <a:avLst/>
              <a:gdLst>
                <a:gd name="T0" fmla="*/ 0 w 29"/>
                <a:gd name="T1" fmla="*/ 2 h 20"/>
                <a:gd name="T2" fmla="*/ 6 w 29"/>
                <a:gd name="T3" fmla="*/ 5 h 20"/>
                <a:gd name="T4" fmla="*/ 12 w 29"/>
                <a:gd name="T5" fmla="*/ 17 h 20"/>
                <a:gd name="T6" fmla="*/ 7 w 29"/>
                <a:gd name="T7" fmla="*/ 20 h 20"/>
                <a:gd name="T8" fmla="*/ 21 w 29"/>
                <a:gd name="T9" fmla="*/ 19 h 20"/>
                <a:gd name="T10" fmla="*/ 29 w 29"/>
                <a:gd name="T11" fmla="*/ 7 h 20"/>
                <a:gd name="T12" fmla="*/ 23 w 29"/>
                <a:gd name="T13" fmla="*/ 11 h 20"/>
                <a:gd name="T14" fmla="*/ 20 w 29"/>
                <a:gd name="T15" fmla="*/ 5 h 20"/>
                <a:gd name="T16" fmla="*/ 0 w 29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0">
                  <a:moveTo>
                    <a:pt x="0" y="2"/>
                  </a:moveTo>
                  <a:cubicBezTo>
                    <a:pt x="0" y="2"/>
                    <a:pt x="5" y="4"/>
                    <a:pt x="6" y="5"/>
                  </a:cubicBezTo>
                  <a:cubicBezTo>
                    <a:pt x="7" y="7"/>
                    <a:pt x="12" y="17"/>
                    <a:pt x="12" y="1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19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5" name="Freeform 132"/>
            <p:cNvSpPr/>
            <p:nvPr/>
          </p:nvSpPr>
          <p:spPr bwMode="auto">
            <a:xfrm>
              <a:off x="10675938" y="2192338"/>
              <a:ext cx="174625" cy="200025"/>
            </a:xfrm>
            <a:custGeom>
              <a:avLst/>
              <a:gdLst>
                <a:gd name="T0" fmla="*/ 11 w 20"/>
                <a:gd name="T1" fmla="*/ 23 h 23"/>
                <a:gd name="T2" fmla="*/ 0 w 20"/>
                <a:gd name="T3" fmla="*/ 16 h 23"/>
                <a:gd name="T4" fmla="*/ 7 w 20"/>
                <a:gd name="T5" fmla="*/ 5 h 23"/>
                <a:gd name="T6" fmla="*/ 15 w 20"/>
                <a:gd name="T7" fmla="*/ 3 h 23"/>
                <a:gd name="T8" fmla="*/ 18 w 20"/>
                <a:gd name="T9" fmla="*/ 11 h 23"/>
                <a:gd name="T10" fmla="*/ 11 w 20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11" y="23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10" y="0"/>
                    <a:pt x="15" y="3"/>
                  </a:cubicBezTo>
                  <a:cubicBezTo>
                    <a:pt x="20" y="5"/>
                    <a:pt x="18" y="11"/>
                    <a:pt x="18" y="11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</p:grpSp>
      <p:sp>
        <p:nvSpPr>
          <p:cNvPr id="4" name="Docer搜索：半想象现实   http://chn.docer.com/works/?userid=199927538"/>
          <p:cNvSpPr txBox="1"/>
          <p:nvPr/>
        </p:nvSpPr>
        <p:spPr>
          <a:xfrm>
            <a:off x="2054225" y="1441450"/>
            <a:ext cx="171640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国内现状</a:t>
            </a:r>
          </a:p>
        </p:txBody>
      </p:sp>
      <p:sp>
        <p:nvSpPr>
          <p:cNvPr id="10" name="Docer搜索：半想象现实   http://chn.docer.com/works/?userid=199927538"/>
          <p:cNvSpPr txBox="1"/>
          <p:nvPr/>
        </p:nvSpPr>
        <p:spPr>
          <a:xfrm>
            <a:off x="1891030" y="1936750"/>
            <a:ext cx="8573135" cy="1383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互联网在现在已经非常的普及，很多的人都在通过互联网在进行各种的学习，完成网上的交流和互动。以及同各式各样便利的方法，来丰富自己的网络生活充实自己。其中通过博客获取网络知识就是一个特别好的途径，在国内有大量博客可供大家学习和欣赏。博客的用户范围之广，所涉及的知识区域之多，其更新新技能和研究的传播速度快。 . </a:t>
            </a:r>
          </a:p>
        </p:txBody>
      </p:sp>
      <p:sp>
        <p:nvSpPr>
          <p:cNvPr id="17" name="Docer搜索：半想象现实   http://chn.docer.com/works/?userid=199927538"/>
          <p:cNvSpPr txBox="1"/>
          <p:nvPr/>
        </p:nvSpPr>
        <p:spPr>
          <a:xfrm>
            <a:off x="1852930" y="3930015"/>
            <a:ext cx="8550910" cy="1706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本次研究的题目是智多园博客的设计与实现，系统分为三个角色，游客、正式注册的用户和admin（管理员）。管理员只管理注册用户和普通游客，游客（访问者）只可以浏览网站和查看管理员和普通发布的文章和公告。</a:t>
            </a:r>
          </a:p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本系统开发前台页面布局使用H5+C3,前台框架bootstarp进行搭建,后台采用php动态网页技术，使用Apaache配置Web服务结合MySQL数据库。</a:t>
            </a:r>
          </a:p>
        </p:txBody>
      </p:sp>
      <p:grpSp>
        <p:nvGrpSpPr>
          <p:cNvPr id="5" name="Docer搜索：半想象现实   http://chn.docer.com/works/?userid=199927538"/>
          <p:cNvGrpSpPr/>
          <p:nvPr/>
        </p:nvGrpSpPr>
        <p:grpSpPr>
          <a:xfrm>
            <a:off x="1518285" y="1485265"/>
            <a:ext cx="182245" cy="194310"/>
            <a:chOff x="10580688" y="2174876"/>
            <a:chExt cx="539750" cy="523875"/>
          </a:xfrm>
          <a:solidFill>
            <a:schemeClr val="bg1"/>
          </a:solidFill>
        </p:grpSpPr>
        <p:sp>
          <p:nvSpPr>
            <p:cNvPr id="7" name="Freeform 127"/>
            <p:cNvSpPr/>
            <p:nvPr/>
          </p:nvSpPr>
          <p:spPr bwMode="auto">
            <a:xfrm>
              <a:off x="10885488" y="2471738"/>
              <a:ext cx="217488" cy="227013"/>
            </a:xfrm>
            <a:custGeom>
              <a:avLst/>
              <a:gdLst>
                <a:gd name="T0" fmla="*/ 25 w 25"/>
                <a:gd name="T1" fmla="*/ 3 h 26"/>
                <a:gd name="T2" fmla="*/ 20 w 25"/>
                <a:gd name="T3" fmla="*/ 6 h 26"/>
                <a:gd name="T4" fmla="*/ 7 w 25"/>
                <a:gd name="T5" fmla="*/ 6 h 26"/>
                <a:gd name="T6" fmla="*/ 7 w 25"/>
                <a:gd name="T7" fmla="*/ 0 h 26"/>
                <a:gd name="T8" fmla="*/ 0 w 25"/>
                <a:gd name="T9" fmla="*/ 13 h 26"/>
                <a:gd name="T10" fmla="*/ 7 w 25"/>
                <a:gd name="T11" fmla="*/ 26 h 26"/>
                <a:gd name="T12" fmla="*/ 7 w 25"/>
                <a:gd name="T13" fmla="*/ 19 h 26"/>
                <a:gd name="T14" fmla="*/ 14 w 25"/>
                <a:gd name="T15" fmla="*/ 19 h 26"/>
                <a:gd name="T16" fmla="*/ 25 w 25"/>
                <a:gd name="T1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6">
                  <a:moveTo>
                    <a:pt x="25" y="3"/>
                  </a:moveTo>
                  <a:cubicBezTo>
                    <a:pt x="25" y="3"/>
                    <a:pt x="22" y="6"/>
                    <a:pt x="20" y="6"/>
                  </a:cubicBezTo>
                  <a:cubicBezTo>
                    <a:pt x="18" y="6"/>
                    <a:pt x="7" y="6"/>
                    <a:pt x="7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9" y="21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8" name="Freeform 128"/>
            <p:cNvSpPr/>
            <p:nvPr/>
          </p:nvSpPr>
          <p:spPr bwMode="auto">
            <a:xfrm>
              <a:off x="10945813" y="2322513"/>
              <a:ext cx="174625" cy="201613"/>
            </a:xfrm>
            <a:custGeom>
              <a:avLst/>
              <a:gdLst>
                <a:gd name="T0" fmla="*/ 0 w 20"/>
                <a:gd name="T1" fmla="*/ 6 h 23"/>
                <a:gd name="T2" fmla="*/ 11 w 20"/>
                <a:gd name="T3" fmla="*/ 0 h 23"/>
                <a:gd name="T4" fmla="*/ 18 w 20"/>
                <a:gd name="T5" fmla="*/ 12 h 23"/>
                <a:gd name="T6" fmla="*/ 16 w 20"/>
                <a:gd name="T7" fmla="*/ 20 h 23"/>
                <a:gd name="T8" fmla="*/ 7 w 20"/>
                <a:gd name="T9" fmla="*/ 18 h 23"/>
                <a:gd name="T10" fmla="*/ 0 w 20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0" y="6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20" y="17"/>
                    <a:pt x="16" y="20"/>
                  </a:cubicBezTo>
                  <a:cubicBezTo>
                    <a:pt x="11" y="23"/>
                    <a:pt x="7" y="18"/>
                    <a:pt x="7" y="18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" name="Freeform 129"/>
            <p:cNvSpPr/>
            <p:nvPr/>
          </p:nvSpPr>
          <p:spPr bwMode="auto">
            <a:xfrm>
              <a:off x="10580688" y="2374901"/>
              <a:ext cx="217488" cy="236538"/>
            </a:xfrm>
            <a:custGeom>
              <a:avLst/>
              <a:gdLst>
                <a:gd name="T0" fmla="*/ 13 w 25"/>
                <a:gd name="T1" fmla="*/ 27 h 27"/>
                <a:gd name="T2" fmla="*/ 12 w 25"/>
                <a:gd name="T3" fmla="*/ 21 h 27"/>
                <a:gd name="T4" fmla="*/ 19 w 25"/>
                <a:gd name="T5" fmla="*/ 10 h 27"/>
                <a:gd name="T6" fmla="*/ 25 w 25"/>
                <a:gd name="T7" fmla="*/ 13 h 27"/>
                <a:gd name="T8" fmla="*/ 17 w 25"/>
                <a:gd name="T9" fmla="*/ 1 h 27"/>
                <a:gd name="T10" fmla="*/ 2 w 25"/>
                <a:gd name="T11" fmla="*/ 0 h 27"/>
                <a:gd name="T12" fmla="*/ 8 w 25"/>
                <a:gd name="T13" fmla="*/ 3 h 27"/>
                <a:gd name="T14" fmla="*/ 5 w 25"/>
                <a:gd name="T15" fmla="*/ 9 h 27"/>
                <a:gd name="T16" fmla="*/ 13 w 25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13" y="27"/>
                  </a:moveTo>
                  <a:cubicBezTo>
                    <a:pt x="13" y="27"/>
                    <a:pt x="11" y="23"/>
                    <a:pt x="12" y="21"/>
                  </a:cubicBezTo>
                  <a:cubicBezTo>
                    <a:pt x="13" y="19"/>
                    <a:pt x="19" y="10"/>
                    <a:pt x="19" y="1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0" y="13"/>
                    <a:pt x="13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16" name="Freeform 130"/>
            <p:cNvSpPr/>
            <p:nvPr/>
          </p:nvSpPr>
          <p:spPr bwMode="auto">
            <a:xfrm>
              <a:off x="10701338" y="2541588"/>
              <a:ext cx="174625" cy="104775"/>
            </a:xfrm>
            <a:custGeom>
              <a:avLst/>
              <a:gdLst>
                <a:gd name="T0" fmla="*/ 20 w 20"/>
                <a:gd name="T1" fmla="*/ 0 h 12"/>
                <a:gd name="T2" fmla="*/ 20 w 20"/>
                <a:gd name="T3" fmla="*/ 12 h 12"/>
                <a:gd name="T4" fmla="*/ 7 w 20"/>
                <a:gd name="T5" fmla="*/ 12 h 12"/>
                <a:gd name="T6" fmla="*/ 1 w 20"/>
                <a:gd name="T7" fmla="*/ 6 h 12"/>
                <a:gd name="T8" fmla="*/ 7 w 20"/>
                <a:gd name="T9" fmla="*/ 0 h 12"/>
                <a:gd name="T10" fmla="*/ 20 w 2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1" y="12"/>
                    <a:pt x="1" y="6"/>
                  </a:cubicBezTo>
                  <a:cubicBezTo>
                    <a:pt x="0" y="1"/>
                    <a:pt x="7" y="0"/>
                    <a:pt x="7" y="0"/>
                  </a:cubicBez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19" name="Freeform 131"/>
            <p:cNvSpPr/>
            <p:nvPr/>
          </p:nvSpPr>
          <p:spPr bwMode="auto">
            <a:xfrm>
              <a:off x="10798175" y="2174876"/>
              <a:ext cx="252413" cy="174625"/>
            </a:xfrm>
            <a:custGeom>
              <a:avLst/>
              <a:gdLst>
                <a:gd name="T0" fmla="*/ 0 w 29"/>
                <a:gd name="T1" fmla="*/ 2 h 20"/>
                <a:gd name="T2" fmla="*/ 6 w 29"/>
                <a:gd name="T3" fmla="*/ 5 h 20"/>
                <a:gd name="T4" fmla="*/ 12 w 29"/>
                <a:gd name="T5" fmla="*/ 17 h 20"/>
                <a:gd name="T6" fmla="*/ 7 w 29"/>
                <a:gd name="T7" fmla="*/ 20 h 20"/>
                <a:gd name="T8" fmla="*/ 21 w 29"/>
                <a:gd name="T9" fmla="*/ 19 h 20"/>
                <a:gd name="T10" fmla="*/ 29 w 29"/>
                <a:gd name="T11" fmla="*/ 7 h 20"/>
                <a:gd name="T12" fmla="*/ 23 w 29"/>
                <a:gd name="T13" fmla="*/ 11 h 20"/>
                <a:gd name="T14" fmla="*/ 20 w 29"/>
                <a:gd name="T15" fmla="*/ 5 h 20"/>
                <a:gd name="T16" fmla="*/ 0 w 29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0">
                  <a:moveTo>
                    <a:pt x="0" y="2"/>
                  </a:moveTo>
                  <a:cubicBezTo>
                    <a:pt x="0" y="2"/>
                    <a:pt x="5" y="4"/>
                    <a:pt x="6" y="5"/>
                  </a:cubicBezTo>
                  <a:cubicBezTo>
                    <a:pt x="7" y="7"/>
                    <a:pt x="12" y="17"/>
                    <a:pt x="12" y="1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19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20" name="Freeform 132"/>
            <p:cNvSpPr/>
            <p:nvPr/>
          </p:nvSpPr>
          <p:spPr bwMode="auto">
            <a:xfrm>
              <a:off x="10675938" y="2192338"/>
              <a:ext cx="174625" cy="200025"/>
            </a:xfrm>
            <a:custGeom>
              <a:avLst/>
              <a:gdLst>
                <a:gd name="T0" fmla="*/ 11 w 20"/>
                <a:gd name="T1" fmla="*/ 23 h 23"/>
                <a:gd name="T2" fmla="*/ 0 w 20"/>
                <a:gd name="T3" fmla="*/ 16 h 23"/>
                <a:gd name="T4" fmla="*/ 7 w 20"/>
                <a:gd name="T5" fmla="*/ 5 h 23"/>
                <a:gd name="T6" fmla="*/ 15 w 20"/>
                <a:gd name="T7" fmla="*/ 3 h 23"/>
                <a:gd name="T8" fmla="*/ 18 w 20"/>
                <a:gd name="T9" fmla="*/ 11 h 23"/>
                <a:gd name="T10" fmla="*/ 11 w 20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11" y="23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10" y="0"/>
                    <a:pt x="15" y="3"/>
                  </a:cubicBezTo>
                  <a:cubicBezTo>
                    <a:pt x="20" y="5"/>
                    <a:pt x="18" y="11"/>
                    <a:pt x="18" y="11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</p:grpSp>
      <p:sp>
        <p:nvSpPr>
          <p:cNvPr id="2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944370" y="3467735"/>
            <a:ext cx="635" cy="314960"/>
          </a:xfrm>
          <a:prstGeom prst="line">
            <a:avLst/>
          </a:prstGeom>
          <a:noFill/>
          <a:ln w="22225" cap="rnd">
            <a:solidFill>
              <a:schemeClr val="bg2">
                <a:lumMod val="5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2" name="Docer搜索：半想象现实   http://chn.docer.com/works/?userid=199927538"/>
          <p:cNvSpPr txBox="1"/>
          <p:nvPr/>
        </p:nvSpPr>
        <p:spPr>
          <a:xfrm>
            <a:off x="2054225" y="3443605"/>
            <a:ext cx="171640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研究内容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02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系统分析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系统可行性分析</a:t>
            </a:r>
          </a:p>
        </p:txBody>
      </p:sp>
      <p:sp>
        <p:nvSpPr>
          <p:cNvPr id="21" name="Docer搜索：半想象现实   http://chn.docer.com/works/?userid=199927538"/>
          <p:cNvSpPr/>
          <p:nvPr/>
        </p:nvSpPr>
        <p:spPr>
          <a:xfrm>
            <a:off x="1809750" y="1983166"/>
            <a:ext cx="1126490" cy="1070610"/>
          </a:xfrm>
          <a:prstGeom prst="pentagon">
            <a:avLst/>
          </a:prstGeom>
          <a:solidFill>
            <a:srgbClr val="F59508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22" name="Docer搜索：半想象现实   http://chn.docer.com/works/?userid=199927538"/>
          <p:cNvSpPr>
            <a:spLocks noEditPoints="1"/>
          </p:cNvSpPr>
          <p:nvPr/>
        </p:nvSpPr>
        <p:spPr>
          <a:xfrm>
            <a:off x="2073607" y="2248199"/>
            <a:ext cx="657060" cy="656871"/>
          </a:xfrm>
          <a:custGeom>
            <a:avLst/>
            <a:gdLst>
              <a:gd name="txL" fmla="*/ 0 w 411"/>
              <a:gd name="txT" fmla="*/ 0 h 412"/>
              <a:gd name="txR" fmla="*/ 411 w 411"/>
              <a:gd name="txB" fmla="*/ 412 h 412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411" h="412">
                <a:moveTo>
                  <a:pt x="337" y="198"/>
                </a:moveTo>
                <a:cubicBezTo>
                  <a:pt x="316" y="198"/>
                  <a:pt x="298" y="206"/>
                  <a:pt x="284" y="220"/>
                </a:cubicBezTo>
                <a:cubicBezTo>
                  <a:pt x="249" y="185"/>
                  <a:pt x="249" y="185"/>
                  <a:pt x="249" y="185"/>
                </a:cubicBezTo>
                <a:cubicBezTo>
                  <a:pt x="270" y="166"/>
                  <a:pt x="283" y="138"/>
                  <a:pt x="283" y="107"/>
                </a:cubicBezTo>
                <a:cubicBezTo>
                  <a:pt x="283" y="48"/>
                  <a:pt x="235" y="0"/>
                  <a:pt x="176" y="0"/>
                </a:cubicBezTo>
                <a:cubicBezTo>
                  <a:pt x="117" y="0"/>
                  <a:pt x="68" y="48"/>
                  <a:pt x="68" y="107"/>
                </a:cubicBezTo>
                <a:cubicBezTo>
                  <a:pt x="68" y="144"/>
                  <a:pt x="88" y="177"/>
                  <a:pt x="116" y="196"/>
                </a:cubicBezTo>
                <a:cubicBezTo>
                  <a:pt x="96" y="266"/>
                  <a:pt x="96" y="266"/>
                  <a:pt x="96" y="266"/>
                </a:cubicBezTo>
                <a:cubicBezTo>
                  <a:pt x="89" y="264"/>
                  <a:pt x="82" y="263"/>
                  <a:pt x="74" y="263"/>
                </a:cubicBezTo>
                <a:cubicBezTo>
                  <a:pt x="33" y="263"/>
                  <a:pt x="0" y="296"/>
                  <a:pt x="0" y="337"/>
                </a:cubicBezTo>
                <a:cubicBezTo>
                  <a:pt x="0" y="378"/>
                  <a:pt x="33" y="412"/>
                  <a:pt x="74" y="412"/>
                </a:cubicBezTo>
                <a:cubicBezTo>
                  <a:pt x="115" y="412"/>
                  <a:pt x="149" y="378"/>
                  <a:pt x="149" y="337"/>
                </a:cubicBezTo>
                <a:cubicBezTo>
                  <a:pt x="149" y="309"/>
                  <a:pt x="133" y="284"/>
                  <a:pt x="110" y="272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44" y="210"/>
                  <a:pt x="159" y="214"/>
                  <a:pt x="176" y="214"/>
                </a:cubicBezTo>
                <a:cubicBezTo>
                  <a:pt x="199" y="214"/>
                  <a:pt x="220" y="207"/>
                  <a:pt x="238" y="195"/>
                </a:cubicBezTo>
                <a:cubicBezTo>
                  <a:pt x="275" y="232"/>
                  <a:pt x="275" y="232"/>
                  <a:pt x="275" y="232"/>
                </a:cubicBezTo>
                <a:cubicBezTo>
                  <a:pt x="267" y="243"/>
                  <a:pt x="262" y="257"/>
                  <a:pt x="262" y="273"/>
                </a:cubicBezTo>
                <a:cubicBezTo>
                  <a:pt x="262" y="314"/>
                  <a:pt x="296" y="347"/>
                  <a:pt x="337" y="347"/>
                </a:cubicBezTo>
                <a:cubicBezTo>
                  <a:pt x="378" y="347"/>
                  <a:pt x="411" y="314"/>
                  <a:pt x="411" y="273"/>
                </a:cubicBezTo>
                <a:cubicBezTo>
                  <a:pt x="411" y="231"/>
                  <a:pt x="378" y="198"/>
                  <a:pt x="337" y="198"/>
                </a:cubicBezTo>
                <a:close/>
                <a:moveTo>
                  <a:pt x="134" y="337"/>
                </a:moveTo>
                <a:cubicBezTo>
                  <a:pt x="134" y="370"/>
                  <a:pt x="107" y="397"/>
                  <a:pt x="74" y="397"/>
                </a:cubicBezTo>
                <a:cubicBezTo>
                  <a:pt x="41" y="397"/>
                  <a:pt x="14" y="370"/>
                  <a:pt x="14" y="337"/>
                </a:cubicBezTo>
                <a:cubicBezTo>
                  <a:pt x="14" y="304"/>
                  <a:pt x="41" y="278"/>
                  <a:pt x="74" y="278"/>
                </a:cubicBezTo>
                <a:cubicBezTo>
                  <a:pt x="107" y="278"/>
                  <a:pt x="134" y="304"/>
                  <a:pt x="134" y="337"/>
                </a:cubicBezTo>
                <a:close/>
                <a:moveTo>
                  <a:pt x="83" y="107"/>
                </a:moveTo>
                <a:cubicBezTo>
                  <a:pt x="83" y="56"/>
                  <a:pt x="125" y="14"/>
                  <a:pt x="176" y="14"/>
                </a:cubicBezTo>
                <a:cubicBezTo>
                  <a:pt x="227" y="14"/>
                  <a:pt x="268" y="56"/>
                  <a:pt x="268" y="107"/>
                </a:cubicBezTo>
                <a:cubicBezTo>
                  <a:pt x="268" y="158"/>
                  <a:pt x="227" y="200"/>
                  <a:pt x="176" y="200"/>
                </a:cubicBezTo>
                <a:cubicBezTo>
                  <a:pt x="125" y="200"/>
                  <a:pt x="83" y="158"/>
                  <a:pt x="83" y="107"/>
                </a:cubicBezTo>
                <a:close/>
                <a:moveTo>
                  <a:pt x="337" y="332"/>
                </a:moveTo>
                <a:cubicBezTo>
                  <a:pt x="304" y="332"/>
                  <a:pt x="277" y="306"/>
                  <a:pt x="277" y="273"/>
                </a:cubicBezTo>
                <a:cubicBezTo>
                  <a:pt x="277" y="240"/>
                  <a:pt x="304" y="213"/>
                  <a:pt x="337" y="213"/>
                </a:cubicBezTo>
                <a:cubicBezTo>
                  <a:pt x="370" y="213"/>
                  <a:pt x="397" y="240"/>
                  <a:pt x="397" y="273"/>
                </a:cubicBezTo>
                <a:cubicBezTo>
                  <a:pt x="397" y="306"/>
                  <a:pt x="370" y="332"/>
                  <a:pt x="337" y="33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sp>
        <p:nvSpPr>
          <p:cNvPr id="27" name="Docer搜索：半想象现实   http://chn.docer.com/works/?userid=199927538"/>
          <p:cNvSpPr/>
          <p:nvPr/>
        </p:nvSpPr>
        <p:spPr>
          <a:xfrm>
            <a:off x="6887845" y="2040951"/>
            <a:ext cx="1126490" cy="1073150"/>
          </a:xfrm>
          <a:prstGeom prst="pentagon">
            <a:avLst/>
          </a:prstGeom>
          <a:solidFill>
            <a:srgbClr val="A22318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2" name="Docer搜索：半想象现实   http://chn.docer.com/works/?userid=199927538"/>
          <p:cNvSpPr>
            <a:spLocks noEditPoints="1"/>
          </p:cNvSpPr>
          <p:nvPr/>
        </p:nvSpPr>
        <p:spPr>
          <a:xfrm>
            <a:off x="7173615" y="2381632"/>
            <a:ext cx="554881" cy="554894"/>
          </a:xfrm>
          <a:custGeom>
            <a:avLst/>
            <a:gdLst>
              <a:gd name="txL" fmla="*/ 0 w 347"/>
              <a:gd name="txT" fmla="*/ 0 h 347"/>
              <a:gd name="txR" fmla="*/ 347 w 347"/>
              <a:gd name="txB" fmla="*/ 347 h 347"/>
            </a:gdLst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347" h="347">
                <a:moveTo>
                  <a:pt x="174" y="0"/>
                </a:moveTo>
                <a:cubicBezTo>
                  <a:pt x="78" y="0"/>
                  <a:pt x="0" y="78"/>
                  <a:pt x="0" y="174"/>
                </a:cubicBezTo>
                <a:cubicBezTo>
                  <a:pt x="0" y="269"/>
                  <a:pt x="78" y="347"/>
                  <a:pt x="174" y="347"/>
                </a:cubicBezTo>
                <a:cubicBezTo>
                  <a:pt x="269" y="347"/>
                  <a:pt x="347" y="269"/>
                  <a:pt x="347" y="174"/>
                </a:cubicBezTo>
                <a:cubicBezTo>
                  <a:pt x="347" y="78"/>
                  <a:pt x="269" y="0"/>
                  <a:pt x="174" y="0"/>
                </a:cubicBezTo>
                <a:close/>
                <a:moveTo>
                  <a:pt x="332" y="166"/>
                </a:moveTo>
                <a:cubicBezTo>
                  <a:pt x="283" y="166"/>
                  <a:pt x="283" y="166"/>
                  <a:pt x="283" y="166"/>
                </a:cubicBezTo>
                <a:cubicBezTo>
                  <a:pt x="281" y="107"/>
                  <a:pt x="261" y="55"/>
                  <a:pt x="231" y="26"/>
                </a:cubicBezTo>
                <a:cubicBezTo>
                  <a:pt x="288" y="48"/>
                  <a:pt x="329" y="102"/>
                  <a:pt x="332" y="166"/>
                </a:cubicBezTo>
                <a:close/>
                <a:moveTo>
                  <a:pt x="174" y="332"/>
                </a:moveTo>
                <a:cubicBezTo>
                  <a:pt x="165" y="330"/>
                  <a:pt x="148" y="277"/>
                  <a:pt x="147" y="181"/>
                </a:cubicBezTo>
                <a:cubicBezTo>
                  <a:pt x="200" y="181"/>
                  <a:pt x="200" y="181"/>
                  <a:pt x="200" y="181"/>
                </a:cubicBezTo>
                <a:cubicBezTo>
                  <a:pt x="199" y="277"/>
                  <a:pt x="183" y="330"/>
                  <a:pt x="174" y="332"/>
                </a:cubicBezTo>
                <a:close/>
                <a:moveTo>
                  <a:pt x="147" y="166"/>
                </a:moveTo>
                <a:cubicBezTo>
                  <a:pt x="148" y="70"/>
                  <a:pt x="165" y="17"/>
                  <a:pt x="174" y="15"/>
                </a:cubicBezTo>
                <a:cubicBezTo>
                  <a:pt x="174" y="15"/>
                  <a:pt x="174" y="15"/>
                  <a:pt x="174" y="15"/>
                </a:cubicBezTo>
                <a:cubicBezTo>
                  <a:pt x="183" y="17"/>
                  <a:pt x="199" y="70"/>
                  <a:pt x="200" y="166"/>
                </a:cubicBezTo>
                <a:lnTo>
                  <a:pt x="147" y="166"/>
                </a:lnTo>
                <a:close/>
                <a:moveTo>
                  <a:pt x="153" y="19"/>
                </a:moveTo>
                <a:cubicBezTo>
                  <a:pt x="138" y="51"/>
                  <a:pt x="133" y="118"/>
                  <a:pt x="133" y="166"/>
                </a:cubicBezTo>
                <a:cubicBezTo>
                  <a:pt x="79" y="166"/>
                  <a:pt x="79" y="166"/>
                  <a:pt x="79" y="166"/>
                </a:cubicBezTo>
                <a:cubicBezTo>
                  <a:pt x="81" y="94"/>
                  <a:pt x="112" y="34"/>
                  <a:pt x="153" y="19"/>
                </a:cubicBezTo>
                <a:close/>
                <a:moveTo>
                  <a:pt x="133" y="181"/>
                </a:moveTo>
                <a:cubicBezTo>
                  <a:pt x="133" y="229"/>
                  <a:pt x="138" y="296"/>
                  <a:pt x="153" y="329"/>
                </a:cubicBezTo>
                <a:cubicBezTo>
                  <a:pt x="112" y="313"/>
                  <a:pt x="81" y="254"/>
                  <a:pt x="79" y="181"/>
                </a:cubicBezTo>
                <a:lnTo>
                  <a:pt x="133" y="181"/>
                </a:lnTo>
                <a:close/>
                <a:moveTo>
                  <a:pt x="194" y="329"/>
                </a:moveTo>
                <a:cubicBezTo>
                  <a:pt x="209" y="296"/>
                  <a:pt x="214" y="229"/>
                  <a:pt x="215" y="181"/>
                </a:cubicBezTo>
                <a:cubicBezTo>
                  <a:pt x="268" y="181"/>
                  <a:pt x="268" y="181"/>
                  <a:pt x="268" y="181"/>
                </a:cubicBezTo>
                <a:cubicBezTo>
                  <a:pt x="266" y="254"/>
                  <a:pt x="235" y="313"/>
                  <a:pt x="194" y="329"/>
                </a:cubicBezTo>
                <a:close/>
                <a:moveTo>
                  <a:pt x="215" y="166"/>
                </a:moveTo>
                <a:cubicBezTo>
                  <a:pt x="214" y="118"/>
                  <a:pt x="209" y="51"/>
                  <a:pt x="194" y="19"/>
                </a:cubicBezTo>
                <a:cubicBezTo>
                  <a:pt x="235" y="34"/>
                  <a:pt x="266" y="94"/>
                  <a:pt x="268" y="166"/>
                </a:cubicBezTo>
                <a:lnTo>
                  <a:pt x="215" y="166"/>
                </a:lnTo>
                <a:close/>
                <a:moveTo>
                  <a:pt x="117" y="26"/>
                </a:moveTo>
                <a:cubicBezTo>
                  <a:pt x="87" y="55"/>
                  <a:pt x="66" y="107"/>
                  <a:pt x="64" y="166"/>
                </a:cubicBezTo>
                <a:cubicBezTo>
                  <a:pt x="15" y="166"/>
                  <a:pt x="15" y="166"/>
                  <a:pt x="15" y="166"/>
                </a:cubicBezTo>
                <a:cubicBezTo>
                  <a:pt x="18" y="102"/>
                  <a:pt x="59" y="48"/>
                  <a:pt x="117" y="26"/>
                </a:cubicBezTo>
                <a:close/>
                <a:moveTo>
                  <a:pt x="15" y="181"/>
                </a:moveTo>
                <a:cubicBezTo>
                  <a:pt x="64" y="181"/>
                  <a:pt x="64" y="181"/>
                  <a:pt x="64" y="181"/>
                </a:cubicBezTo>
                <a:cubicBezTo>
                  <a:pt x="66" y="241"/>
                  <a:pt x="87" y="292"/>
                  <a:pt x="117" y="322"/>
                </a:cubicBezTo>
                <a:cubicBezTo>
                  <a:pt x="59" y="300"/>
                  <a:pt x="18" y="245"/>
                  <a:pt x="15" y="181"/>
                </a:cubicBezTo>
                <a:close/>
                <a:moveTo>
                  <a:pt x="231" y="322"/>
                </a:moveTo>
                <a:cubicBezTo>
                  <a:pt x="261" y="292"/>
                  <a:pt x="281" y="241"/>
                  <a:pt x="283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29" y="245"/>
                  <a:pt x="288" y="300"/>
                  <a:pt x="231" y="32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sp>
        <p:nvSpPr>
          <p:cNvPr id="30" name="Docer搜索：半想象现实   http://chn.docer.com/works/?userid=199927538"/>
          <p:cNvSpPr/>
          <p:nvPr/>
        </p:nvSpPr>
        <p:spPr>
          <a:xfrm>
            <a:off x="4585970" y="3999291"/>
            <a:ext cx="1126490" cy="1070610"/>
          </a:xfrm>
          <a:prstGeom prst="pentagon">
            <a:avLst/>
          </a:prstGeom>
          <a:solidFill>
            <a:srgbClr val="0B5F92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31" name="Docer搜索：半想象现实   http://chn.docer.com/works/?userid=199927538"/>
          <p:cNvSpPr>
            <a:spLocks noEditPoints="1"/>
          </p:cNvSpPr>
          <p:nvPr/>
        </p:nvSpPr>
        <p:spPr>
          <a:xfrm>
            <a:off x="4819966" y="4308453"/>
            <a:ext cx="659768" cy="451640"/>
          </a:xfrm>
          <a:custGeom>
            <a:avLst/>
            <a:gdLst>
              <a:gd name="txL" fmla="*/ 0 w 413"/>
              <a:gd name="txT" fmla="*/ 0 h 283"/>
              <a:gd name="txR" fmla="*/ 413 w 413"/>
              <a:gd name="txB" fmla="*/ 283 h 283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413" h="283">
                <a:moveTo>
                  <a:pt x="340" y="283"/>
                </a:moveTo>
                <a:cubicBezTo>
                  <a:pt x="73" y="283"/>
                  <a:pt x="73" y="283"/>
                  <a:pt x="73" y="283"/>
                </a:cubicBezTo>
                <a:cubicBezTo>
                  <a:pt x="73" y="283"/>
                  <a:pt x="72" y="283"/>
                  <a:pt x="72" y="283"/>
                </a:cubicBezTo>
                <a:cubicBezTo>
                  <a:pt x="32" y="282"/>
                  <a:pt x="0" y="249"/>
                  <a:pt x="0" y="209"/>
                </a:cubicBezTo>
                <a:cubicBezTo>
                  <a:pt x="0" y="169"/>
                  <a:pt x="31" y="137"/>
                  <a:pt x="70" y="135"/>
                </a:cubicBezTo>
                <a:cubicBezTo>
                  <a:pt x="67" y="126"/>
                  <a:pt x="66" y="117"/>
                  <a:pt x="66" y="107"/>
                </a:cubicBezTo>
                <a:cubicBezTo>
                  <a:pt x="66" y="48"/>
                  <a:pt x="114" y="0"/>
                  <a:pt x="173" y="0"/>
                </a:cubicBezTo>
                <a:cubicBezTo>
                  <a:pt x="217" y="0"/>
                  <a:pt x="257" y="27"/>
                  <a:pt x="273" y="69"/>
                </a:cubicBezTo>
                <a:cubicBezTo>
                  <a:pt x="273" y="69"/>
                  <a:pt x="273" y="69"/>
                  <a:pt x="273" y="69"/>
                </a:cubicBezTo>
                <a:cubicBezTo>
                  <a:pt x="311" y="69"/>
                  <a:pt x="343" y="98"/>
                  <a:pt x="346" y="135"/>
                </a:cubicBezTo>
                <a:cubicBezTo>
                  <a:pt x="384" y="139"/>
                  <a:pt x="413" y="171"/>
                  <a:pt x="413" y="209"/>
                </a:cubicBezTo>
                <a:cubicBezTo>
                  <a:pt x="413" y="249"/>
                  <a:pt x="381" y="282"/>
                  <a:pt x="341" y="283"/>
                </a:cubicBezTo>
                <a:cubicBezTo>
                  <a:pt x="340" y="283"/>
                  <a:pt x="340" y="283"/>
                  <a:pt x="340" y="283"/>
                </a:cubicBezTo>
                <a:close/>
                <a:moveTo>
                  <a:pt x="73" y="268"/>
                </a:moveTo>
                <a:cubicBezTo>
                  <a:pt x="339" y="268"/>
                  <a:pt x="339" y="268"/>
                  <a:pt x="339" y="268"/>
                </a:cubicBezTo>
                <a:cubicBezTo>
                  <a:pt x="339" y="268"/>
                  <a:pt x="340" y="268"/>
                  <a:pt x="340" y="268"/>
                </a:cubicBezTo>
                <a:cubicBezTo>
                  <a:pt x="372" y="268"/>
                  <a:pt x="398" y="241"/>
                  <a:pt x="398" y="209"/>
                </a:cubicBezTo>
                <a:cubicBezTo>
                  <a:pt x="398" y="176"/>
                  <a:pt x="372" y="150"/>
                  <a:pt x="339" y="150"/>
                </a:cubicBezTo>
                <a:cubicBezTo>
                  <a:pt x="335" y="150"/>
                  <a:pt x="332" y="146"/>
                  <a:pt x="332" y="142"/>
                </a:cubicBezTo>
                <a:cubicBezTo>
                  <a:pt x="332" y="110"/>
                  <a:pt x="305" y="83"/>
                  <a:pt x="273" y="83"/>
                </a:cubicBezTo>
                <a:cubicBezTo>
                  <a:pt x="271" y="83"/>
                  <a:pt x="270" y="83"/>
                  <a:pt x="268" y="84"/>
                </a:cubicBezTo>
                <a:cubicBezTo>
                  <a:pt x="265" y="84"/>
                  <a:pt x="262" y="82"/>
                  <a:pt x="261" y="79"/>
                </a:cubicBezTo>
                <a:cubicBezTo>
                  <a:pt x="248" y="40"/>
                  <a:pt x="213" y="15"/>
                  <a:pt x="173" y="15"/>
                </a:cubicBezTo>
                <a:cubicBezTo>
                  <a:pt x="122" y="15"/>
                  <a:pt x="81" y="56"/>
                  <a:pt x="81" y="107"/>
                </a:cubicBezTo>
                <a:cubicBezTo>
                  <a:pt x="81" y="118"/>
                  <a:pt x="83" y="129"/>
                  <a:pt x="87" y="140"/>
                </a:cubicBezTo>
                <a:cubicBezTo>
                  <a:pt x="88" y="142"/>
                  <a:pt x="87" y="145"/>
                  <a:pt x="86" y="147"/>
                </a:cubicBezTo>
                <a:cubicBezTo>
                  <a:pt x="84" y="149"/>
                  <a:pt x="82" y="150"/>
                  <a:pt x="79" y="150"/>
                </a:cubicBezTo>
                <a:cubicBezTo>
                  <a:pt x="77" y="150"/>
                  <a:pt x="75" y="150"/>
                  <a:pt x="73" y="150"/>
                </a:cubicBezTo>
                <a:cubicBezTo>
                  <a:pt x="41" y="150"/>
                  <a:pt x="14" y="176"/>
                  <a:pt x="14" y="209"/>
                </a:cubicBezTo>
                <a:cubicBezTo>
                  <a:pt x="14" y="241"/>
                  <a:pt x="41" y="268"/>
                  <a:pt x="73" y="268"/>
                </a:cubicBezTo>
                <a:cubicBezTo>
                  <a:pt x="73" y="268"/>
                  <a:pt x="73" y="268"/>
                  <a:pt x="73" y="268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cxnSp>
        <p:nvCxnSpPr>
          <p:cNvPr id="32" name="Docer搜索：半想象现实   http://chn.docer.com/works/?userid=199927538"/>
          <p:cNvCxnSpPr>
            <a:endCxn id="30" idx="1"/>
          </p:cNvCxnSpPr>
          <p:nvPr/>
        </p:nvCxnSpPr>
        <p:spPr>
          <a:xfrm>
            <a:off x="2712085" y="3053715"/>
            <a:ext cx="1864360" cy="1354455"/>
          </a:xfrm>
          <a:prstGeom prst="line">
            <a:avLst/>
          </a:prstGeom>
          <a:ln w="9525" cap="flat" cmpd="sng">
            <a:solidFill>
              <a:srgbClr val="806795"/>
            </a:solidFill>
            <a:prstDash val="dash"/>
            <a:headEnd type="none" w="med" len="med"/>
            <a:tailEnd type="none" w="med" len="med"/>
          </a:ln>
        </p:spPr>
      </p:cxnSp>
      <p:cxnSp>
        <p:nvCxnSpPr>
          <p:cNvPr id="33" name="Docer搜索：半想象现实   http://chn.docer.com/works/?userid=199927538"/>
          <p:cNvCxnSpPr>
            <a:stCxn id="27" idx="2"/>
            <a:endCxn id="30" idx="5"/>
          </p:cNvCxnSpPr>
          <p:nvPr/>
        </p:nvCxnSpPr>
        <p:spPr>
          <a:xfrm flipH="1">
            <a:off x="5702935" y="3114040"/>
            <a:ext cx="1390650" cy="1294130"/>
          </a:xfrm>
          <a:prstGeom prst="line">
            <a:avLst/>
          </a:prstGeom>
          <a:ln w="9525" cap="flat" cmpd="sng">
            <a:solidFill>
              <a:srgbClr val="806795"/>
            </a:solidFill>
            <a:prstDash val="dash"/>
            <a:headEnd type="none" w="med" len="med"/>
            <a:tailEnd type="none" w="med" len="med"/>
          </a:ln>
        </p:spPr>
      </p:cxnSp>
      <p:sp>
        <p:nvSpPr>
          <p:cNvPr id="3" name="Docer搜索：半想象现实   http://chn.docer.com/works/?userid=199927538"/>
          <p:cNvSpPr txBox="1"/>
          <p:nvPr/>
        </p:nvSpPr>
        <p:spPr>
          <a:xfrm>
            <a:off x="3031490" y="1879600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技术可行性</a:t>
            </a:r>
          </a:p>
        </p:txBody>
      </p:sp>
      <p:sp>
        <p:nvSpPr>
          <p:cNvPr id="23" name="Docer搜索：半想象现实   http://chn.docer.com/works/?userid=199927538"/>
          <p:cNvSpPr txBox="1"/>
          <p:nvPr/>
        </p:nvSpPr>
        <p:spPr>
          <a:xfrm>
            <a:off x="3031490" y="2249170"/>
            <a:ext cx="3856990" cy="929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PHP语言+MySQL数据库+Apache服务器搭配进行开发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，系统前台使用是HTML5+CSS3进行页面的搭建，后台使用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php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语言实现功能跳转。</a:t>
            </a:r>
          </a:p>
        </p:txBody>
      </p:sp>
      <p:sp>
        <p:nvSpPr>
          <p:cNvPr id="4" name="Docer搜索：半想象现实   http://chn.docer.com/works/?userid=199927538"/>
          <p:cNvSpPr txBox="1"/>
          <p:nvPr/>
        </p:nvSpPr>
        <p:spPr>
          <a:xfrm>
            <a:off x="8018780" y="1880235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经济可行性</a:t>
            </a:r>
          </a:p>
        </p:txBody>
      </p:sp>
      <p:sp>
        <p:nvSpPr>
          <p:cNvPr id="5" name="Docer搜索：半想象现实   http://chn.docer.com/works/?userid=199927538"/>
          <p:cNvSpPr txBox="1"/>
          <p:nvPr/>
        </p:nvSpPr>
        <p:spPr>
          <a:xfrm>
            <a:off x="8018780" y="2249170"/>
            <a:ext cx="2947035" cy="929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此系统的开发简单快捷，不许要过多的布置和经验，只需满足相应的技术要求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8" name="Docer搜索：半想象现实   http://chn.docer.com/works/?userid=199927538"/>
          <p:cNvSpPr txBox="1"/>
          <p:nvPr/>
        </p:nvSpPr>
        <p:spPr>
          <a:xfrm>
            <a:off x="3571875" y="5211445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运行可行性</a:t>
            </a:r>
          </a:p>
        </p:txBody>
      </p:sp>
      <p:sp>
        <p:nvSpPr>
          <p:cNvPr id="9" name="Docer搜索：半想象现实   http://chn.docer.com/works/?userid=199927538"/>
          <p:cNvSpPr txBox="1"/>
          <p:nvPr/>
        </p:nvSpPr>
        <p:spPr>
          <a:xfrm>
            <a:off x="3571875" y="5580380"/>
            <a:ext cx="3601085" cy="6502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该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系统的对象实体是个人，用户只要联通网络即可，就可以实现该系统的基本功能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  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系统需求分析</a:t>
            </a:r>
          </a:p>
        </p:txBody>
      </p:sp>
      <p:grpSp>
        <p:nvGrpSpPr>
          <p:cNvPr id="74" name="组合 73"/>
          <p:cNvGrpSpPr/>
          <p:nvPr/>
        </p:nvGrpSpPr>
        <p:grpSpPr>
          <a:xfrm>
            <a:off x="2221400" y="1759332"/>
            <a:ext cx="3104483" cy="3960093"/>
            <a:chOff x="1015997" y="2084438"/>
            <a:chExt cx="2763524" cy="3327283"/>
          </a:xfrm>
        </p:grpSpPr>
        <p:sp>
          <p:nvSpPr>
            <p:cNvPr id="75" name="矩形: 折角 5"/>
            <p:cNvSpPr/>
            <p:nvPr/>
          </p:nvSpPr>
          <p:spPr>
            <a:xfrm>
              <a:off x="1018621" y="2084439"/>
              <a:ext cx="2760900" cy="3327282"/>
            </a:xfrm>
            <a:prstGeom prst="foldedCorner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DIN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1015997" y="2084438"/>
              <a:ext cx="2763524" cy="5530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2581722" y="1876762"/>
            <a:ext cx="247048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dirty="0">
                <a:solidFill>
                  <a:prstClr val="white"/>
                </a:solidFill>
                <a:latin typeface="+mj-ea"/>
                <a:ea typeface="+mj-ea"/>
              </a:rPr>
              <a:t>功能需求分析</a:t>
            </a:r>
          </a:p>
        </p:txBody>
      </p:sp>
      <p:grpSp>
        <p:nvGrpSpPr>
          <p:cNvPr id="78" name="组合 77"/>
          <p:cNvGrpSpPr/>
          <p:nvPr/>
        </p:nvGrpSpPr>
        <p:grpSpPr>
          <a:xfrm>
            <a:off x="6605278" y="1741289"/>
            <a:ext cx="3103398" cy="3978136"/>
            <a:chOff x="1016963" y="2067689"/>
            <a:chExt cx="2762558" cy="3278189"/>
          </a:xfrm>
        </p:grpSpPr>
        <p:sp>
          <p:nvSpPr>
            <p:cNvPr id="79" name="矩形: 折角 11"/>
            <p:cNvSpPr/>
            <p:nvPr/>
          </p:nvSpPr>
          <p:spPr>
            <a:xfrm>
              <a:off x="1018621" y="2084439"/>
              <a:ext cx="2760900" cy="3261439"/>
            </a:xfrm>
            <a:prstGeom prst="foldedCorner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DIN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016963" y="2067689"/>
              <a:ext cx="2762558" cy="5530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1" name="文本框 80"/>
          <p:cNvSpPr txBox="1"/>
          <p:nvPr/>
        </p:nvSpPr>
        <p:spPr>
          <a:xfrm>
            <a:off x="6866781" y="1876571"/>
            <a:ext cx="25872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dirty="0">
                <a:solidFill>
                  <a:prstClr val="white"/>
                </a:solidFill>
                <a:latin typeface="+mj-ea"/>
                <a:ea typeface="+mj-ea"/>
              </a:rPr>
              <a:t>业务需求分析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2473325" y="2619811"/>
            <a:ext cx="2603912" cy="29984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tx2"/>
                </a:solidFill>
                <a:latin typeface="Open Sans Light"/>
                <a:cs typeface="Open Sans Light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（1）用户管理模块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用户注册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用户登录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用户退出</a:t>
            </a:r>
          </a:p>
          <a:p>
            <a:pPr marL="285750" indent="-285750" algn="l">
              <a:buClrTx/>
              <a:buSzTx/>
              <a:buFontTx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（2）文章管理模块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文章的发表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文章的删除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文章的浏览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文章的评论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6827029" y="2558851"/>
            <a:ext cx="2666930" cy="2791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2"/>
                </a:solidFill>
                <a:latin typeface="Open Sans Light"/>
                <a:cs typeface="Open Sans Light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（1）游客</a:t>
            </a:r>
          </a:p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（2）用户</a:t>
            </a:r>
          </a:p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（3）管理员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03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系统设计</a:t>
            </a:r>
          </a:p>
        </p:txBody>
      </p:sp>
    </p:spTree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970724740"/>
  <p:tag name="KSO_WM_UNIT_PLACING_PICTURE_USER_VIEWPORT" val="{&quot;height&quot;:4488,&quot;width&quot;:841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055,&quot;width&quot;:50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008,&quot;width&quot;:8379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980017868"/>
  <p:tag name="KSO_WM_UNIT_PLACING_PICTURE_USER_VIEWPORT" val="{&quot;height&quot;:3253,&quot;width&quot;:838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566</Words>
  <Application>Microsoft Office PowerPoint</Application>
  <PresentationFormat>宽屏</PresentationFormat>
  <Paragraphs>89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DIN</vt:lpstr>
      <vt:lpstr>方正清刻本悦宋简体</vt:lpstr>
      <vt:lpstr>方正四岁半简体</vt:lpstr>
      <vt:lpstr>方正宋刻本秀楷简体</vt:lpstr>
      <vt:lpstr>宋体</vt:lpstr>
      <vt:lpstr>微软雅黑</vt:lpstr>
      <vt:lpstr>站酷快乐体2016修订版</vt:lpstr>
      <vt:lpstr>Arial</vt:lpstr>
      <vt:lpstr>Calibri</vt:lpstr>
      <vt:lpstr>Calibri Light</vt:lpstr>
      <vt:lpstr>Lao UI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airbookpro</dc:creator>
  <cp:lastModifiedBy>mingqian</cp:lastModifiedBy>
  <cp:revision>84</cp:revision>
  <dcterms:created xsi:type="dcterms:W3CDTF">2020-04-03T03:55:00Z</dcterms:created>
  <dcterms:modified xsi:type="dcterms:W3CDTF">2020-10-29T00:35:30Z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